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4" r:id="rId4"/>
    <p:sldId id="281" r:id="rId5"/>
    <p:sldId id="258" r:id="rId6"/>
    <p:sldId id="297" r:id="rId7"/>
    <p:sldId id="286" r:id="rId8"/>
    <p:sldId id="285" r:id="rId9"/>
    <p:sldId id="298" r:id="rId10"/>
    <p:sldId id="299" r:id="rId11"/>
    <p:sldId id="300" r:id="rId12"/>
    <p:sldId id="301" r:id="rId13"/>
    <p:sldId id="293" r:id="rId14"/>
    <p:sldId id="302" r:id="rId15"/>
    <p:sldId id="303" r:id="rId16"/>
    <p:sldId id="305" r:id="rId17"/>
    <p:sldId id="294" r:id="rId18"/>
    <p:sldId id="295" r:id="rId19"/>
    <p:sldId id="304"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9" autoAdjust="0"/>
  </p:normalViewPr>
  <p:slideViewPr>
    <p:cSldViewPr snapToGrid="0" showGuides="1">
      <p:cViewPr varScale="1">
        <p:scale>
          <a:sx n="80" d="100"/>
          <a:sy n="80" d="100"/>
        </p:scale>
        <p:origin x="682" y="4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2021/3/5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18</a:t>
            </a:fld>
            <a:endParaRPr lang="zh-TW" altLang="en-US"/>
          </a:p>
        </p:txBody>
      </p:sp>
    </p:spTree>
    <p:extLst>
      <p:ext uri="{BB962C8B-B14F-4D97-AF65-F5344CB8AC3E}">
        <p14:creationId xmlns:p14="http://schemas.microsoft.com/office/powerpoint/2010/main" val="3299805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19</a:t>
            </a:fld>
            <a:endParaRPr lang="zh-TW" altLang="en-US"/>
          </a:p>
        </p:txBody>
      </p:sp>
    </p:spTree>
    <p:extLst>
      <p:ext uri="{BB962C8B-B14F-4D97-AF65-F5344CB8AC3E}">
        <p14:creationId xmlns:p14="http://schemas.microsoft.com/office/powerpoint/2010/main" val="2024974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1179791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1008683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222873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1796832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17</a:t>
            </a:fld>
            <a:endParaRPr lang="zh-TW" altLang="en-US"/>
          </a:p>
        </p:txBody>
      </p:sp>
    </p:spTree>
    <p:extLst>
      <p:ext uri="{BB962C8B-B14F-4D97-AF65-F5344CB8AC3E}">
        <p14:creationId xmlns:p14="http://schemas.microsoft.com/office/powerpoint/2010/main" val="3564651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7A3A519-8A52-4BDD-9211-1C8A58154E68}" type="datetime1">
              <a:rPr lang="zh-TW" altLang="en-US" smtClean="0"/>
              <a:t>2021/3/5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9349DA1-5841-4617-9937-B37F95958C5D}" type="datetime1">
              <a:rPr lang="zh-TW" altLang="en-US" smtClean="0"/>
              <a:t>2021/3/5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7A8E3B5-8749-4012-B107-7C3C6A8BFAB4}" type="datetime1">
              <a:rPr lang="zh-TW" altLang="en-US" smtClean="0"/>
              <a:t>2021/3/5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FF7494-9D27-49D6-9351-67B65D29E31D}" type="datetime1">
              <a:rPr lang="zh-TW" altLang="en-US" smtClean="0"/>
              <a:t>2021/3/5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2021/3/5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6DE8285-DCD1-4876-AAE7-3BD57981D6D5}" type="datetime1">
              <a:rPr lang="zh-TW" altLang="en-US" smtClean="0"/>
              <a:t>2021/3/5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9E1D2D1-AF21-4212-8A69-8758931022CC}" type="datetime1">
              <a:rPr lang="zh-TW" altLang="en-US" smtClean="0"/>
              <a:t>2021/3/5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CC5EB76-F1B5-49C4-8E51-AFF1AAFCC4AF}" type="datetime1">
              <a:rPr lang="zh-TW" altLang="en-US" smtClean="0"/>
              <a:t>2021/3/5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2021/3/5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2021/3/5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2021/3/5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2021/3/5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321592" cy="3443975"/>
          </a:xfrm>
          <a:ln w="57150">
            <a:solidFill>
              <a:srgbClr val="FFC000"/>
            </a:solidFill>
          </a:ln>
        </p:spPr>
        <p:txBody>
          <a:bodyPr>
            <a:normAutofit/>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在路線規劃中</a:t>
            </a:r>
            <a:r>
              <a:rPr lang="zh-TW" altLang="en-US" sz="4400" b="1" dirty="0" smtClean="0">
                <a:latin typeface="微軟正黑體" panose="020B0604030504040204" pitchFamily="34" charset="-120"/>
                <a:ea typeface="微軟正黑體" panose="020B0604030504040204" pitchFamily="34" charset="-120"/>
              </a:rPr>
              <a:t>，錯誤對</a:t>
            </a:r>
            <a:r>
              <a:rPr lang="zh-TW" altLang="en-US" sz="4400" b="1" dirty="0">
                <a:latin typeface="微軟正黑體" panose="020B0604030504040204" pitchFamily="34" charset="-120"/>
                <a:ea typeface="微軟正黑體" panose="020B0604030504040204" pitchFamily="34" charset="-120"/>
              </a:rPr>
              <a:t>系統信任</a:t>
            </a:r>
            <a:r>
              <a:rPr lang="zh-TW" altLang="en-US" sz="4400" b="1" dirty="0" smtClean="0">
                <a:latin typeface="微軟正黑體" panose="020B0604030504040204" pitchFamily="34" charset="-120"/>
                <a:ea typeface="微軟正黑體" panose="020B0604030504040204" pitchFamily="34" charset="-120"/>
              </a:rPr>
              <a:t>、</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zh-TW" altLang="en-US" sz="4400" b="1" dirty="0" smtClean="0">
                <a:latin typeface="微軟正黑體" panose="020B0604030504040204" pitchFamily="34" charset="-120"/>
                <a:ea typeface="微軟正黑體" panose="020B0604030504040204" pitchFamily="34" charset="-120"/>
              </a:rPr>
              <a:t>自信</a:t>
            </a:r>
            <a:r>
              <a:rPr lang="zh-TW" altLang="en-US" sz="4400" b="1" dirty="0">
                <a:latin typeface="微軟正黑體" panose="020B0604030504040204" pitchFamily="34" charset="-120"/>
                <a:ea typeface="微軟正黑體" panose="020B0604030504040204" pitchFamily="34" charset="-120"/>
              </a:rPr>
              <a:t>和控制分配的</a:t>
            </a:r>
            <a:r>
              <a:rPr lang="zh-TW" altLang="en-US" sz="4400" b="1" dirty="0" smtClean="0">
                <a:latin typeface="微軟正黑體" panose="020B0604030504040204" pitchFamily="34" charset="-120"/>
                <a:ea typeface="微軟正黑體" panose="020B0604030504040204" pitchFamily="34" charset="-120"/>
              </a:rPr>
              <a:t>影響</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en-US" altLang="zh-TW" sz="3600" dirty="0" smtClean="0"/>
              <a:t>The </a:t>
            </a:r>
            <a:r>
              <a:rPr lang="en-US" altLang="zh-TW" sz="3600" dirty="0"/>
              <a:t>effects of errors on system trust, self-confidence, </a:t>
            </a:r>
            <a:r>
              <a:rPr lang="en-US" altLang="zh-TW" sz="3600" dirty="0" smtClean="0"/>
              <a:t/>
            </a:r>
            <a:br>
              <a:rPr lang="en-US" altLang="zh-TW" sz="3600" dirty="0" smtClean="0"/>
            </a:br>
            <a:r>
              <a:rPr lang="en-US" altLang="zh-TW" sz="3600" dirty="0" smtClean="0"/>
              <a:t>and </a:t>
            </a:r>
            <a:r>
              <a:rPr lang="en-US" altLang="zh-TW" sz="3600" dirty="0"/>
              <a:t>the allocation of control in route planning</a:t>
            </a:r>
            <a:endParaRPr lang="zh-TW" altLang="en-US" sz="3600" b="1" dirty="0"/>
          </a:p>
        </p:txBody>
      </p:sp>
      <p:sp>
        <p:nvSpPr>
          <p:cNvPr id="3" name="副標題 2"/>
          <p:cNvSpPr>
            <a:spLocks noGrp="1"/>
          </p:cNvSpPr>
          <p:nvPr>
            <p:ph type="subTitle" idx="1"/>
          </p:nvPr>
        </p:nvSpPr>
        <p:spPr>
          <a:xfrm>
            <a:off x="886119" y="4230365"/>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smtClean="0">
                <a:latin typeface="微軟正黑體" panose="020B0604030504040204" pitchFamily="34" charset="-120"/>
                <a:ea typeface="微軟正黑體" panose="020B0604030504040204" pitchFamily="34" charset="-120"/>
              </a:rPr>
              <a:t>:</a:t>
            </a:r>
            <a:r>
              <a:rPr lang="nl-NL" altLang="zh-TW" dirty="0"/>
              <a:t>De Vries, P., Midden, C., &amp; Bouwhuis, D. (2003</a:t>
            </a:r>
            <a:r>
              <a:rPr lang="nl-NL" altLang="zh-TW" dirty="0" smtClean="0"/>
              <a:t>)</a:t>
            </a:r>
            <a:r>
              <a:rPr lang="en-US" altLang="zh-TW" dirty="0" smtClean="0"/>
              <a:t>.</a:t>
            </a:r>
          </a:p>
          <a:p>
            <a:pPr algn="l" fontAlgn="ctr"/>
            <a:r>
              <a:rPr lang="zh-TW" altLang="en-US" dirty="0" smtClean="0">
                <a:latin typeface="微軟正黑體" panose="020B0604030504040204" pitchFamily="34" charset="-120"/>
                <a:ea typeface="微軟正黑體" panose="020B0604030504040204" pitchFamily="34" charset="-120"/>
              </a:rPr>
              <a:t>期刊</a:t>
            </a:r>
            <a:r>
              <a:rPr lang="en-US" altLang="zh-TW" dirty="0" smtClean="0"/>
              <a:t>:</a:t>
            </a:r>
            <a:r>
              <a:rPr lang="en-US" altLang="zh-TW" i="1" dirty="0"/>
              <a:t>International Journal of Human-Computer Studies, 58(6), 719-735.</a:t>
            </a:r>
            <a:endParaRPr lang="nn-NO" altLang="zh-TW" dirty="0">
              <a:latin typeface="微軟正黑體" panose="020B0604030504040204" pitchFamily="34" charset="-120"/>
              <a:ea typeface="微軟正黑體" panose="020B0604030504040204" pitchFamily="34" charset="-120"/>
            </a:endParaRPr>
          </a:p>
        </p:txBody>
      </p:sp>
      <p:sp>
        <p:nvSpPr>
          <p:cNvPr id="4" name="矩形 3"/>
          <p:cNvSpPr/>
          <p:nvPr/>
        </p:nvSpPr>
        <p:spPr>
          <a:xfrm>
            <a:off x="1075834" y="5349959"/>
            <a:ext cx="11368726" cy="707886"/>
          </a:xfrm>
          <a:prstGeom prst="rect">
            <a:avLst/>
          </a:prstGeom>
        </p:spPr>
        <p:txBody>
          <a:bodyPr wrap="square">
            <a:spAutoFit/>
          </a:bodyPr>
          <a:lstStyle/>
          <a:p>
            <a:r>
              <a:rPr lang="en-US" altLang="zh-TW" sz="2000" dirty="0">
                <a:latin typeface="微軟正黑體" panose="020B0604030504040204" pitchFamily="34" charset="-120"/>
                <a:ea typeface="微軟正黑體" panose="020B0604030504040204" pitchFamily="34" charset="-120"/>
              </a:rPr>
              <a:t>System </a:t>
            </a:r>
            <a:r>
              <a:rPr lang="en-US" altLang="zh-TW" sz="2000" dirty="0" smtClean="0">
                <a:latin typeface="微軟正黑體" panose="020B0604030504040204" pitchFamily="34" charset="-120"/>
                <a:ea typeface="微軟正黑體" panose="020B0604030504040204" pitchFamily="34" charset="-120"/>
              </a:rPr>
              <a:t>trust</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Self confidence</a:t>
            </a:r>
            <a:r>
              <a:rPr lang="zh-TW" altLang="en-US" sz="2000" dirty="0">
                <a:latin typeface="微軟正黑體" panose="020B0604030504040204" pitchFamily="34" charset="-120"/>
                <a:ea typeface="微軟正黑體" panose="020B0604030504040204" pitchFamily="34" charset="-120"/>
              </a:rPr>
              <a:t> 、 </a:t>
            </a:r>
            <a:r>
              <a:rPr lang="en-US" altLang="zh-TW" sz="2000" dirty="0" smtClean="0">
                <a:latin typeface="微軟正黑體" panose="020B0604030504040204" pitchFamily="34" charset="-120"/>
                <a:ea typeface="微軟正黑體" panose="020B0604030504040204" pitchFamily="34" charset="-120"/>
              </a:rPr>
              <a:t>Control allocation</a:t>
            </a:r>
            <a:r>
              <a:rPr lang="zh-TW" altLang="en-US" sz="2000" dirty="0">
                <a:latin typeface="微軟正黑體" panose="020B0604030504040204" pitchFamily="34" charset="-120"/>
                <a:ea typeface="微軟正黑體" panose="020B0604030504040204" pitchFamily="34" charset="-120"/>
              </a:rPr>
              <a:t> 、 </a:t>
            </a:r>
            <a:r>
              <a:rPr lang="en-US" altLang="zh-TW" sz="2000" dirty="0" smtClean="0">
                <a:latin typeface="微軟正黑體" panose="020B0604030504040204" pitchFamily="34" charset="-120"/>
                <a:ea typeface="微軟正黑體" panose="020B0604030504040204" pitchFamily="34" charset="-120"/>
              </a:rPr>
              <a:t>Route planning</a:t>
            </a:r>
          </a:p>
          <a:p>
            <a:r>
              <a:rPr lang="zh-TW" altLang="en-US" sz="2000" dirty="0">
                <a:latin typeface="微軟正黑體" panose="020B0604030504040204" pitchFamily="34" charset="-120"/>
                <a:ea typeface="微軟正黑體" panose="020B0604030504040204" pitchFamily="34" charset="-120"/>
              </a:rPr>
              <a:t>系統</a:t>
            </a:r>
            <a:r>
              <a:rPr lang="zh-TW" altLang="en-US" sz="2000" dirty="0" smtClean="0">
                <a:latin typeface="微軟正黑體" panose="020B0604030504040204" pitchFamily="34" charset="-120"/>
                <a:ea typeface="微軟正黑體" panose="020B0604030504040204" pitchFamily="34" charset="-120"/>
              </a:rPr>
              <a:t>信任、自信心、控制分配、路線</a:t>
            </a:r>
            <a:r>
              <a:rPr lang="zh-TW" altLang="en-US" sz="2000" dirty="0">
                <a:latin typeface="微軟正黑體" panose="020B0604030504040204" pitchFamily="34" charset="-120"/>
                <a:ea typeface="微軟正黑體" panose="020B0604030504040204" pitchFamily="34" charset="-120"/>
              </a:rPr>
              <a:t>規劃</a:t>
            </a:r>
            <a:endParaRPr lang="zh-TW" altLang="en-US" sz="2400"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smtClean="0">
                <a:latin typeface="微軟正黑體" panose="020B0604030504040204" pitchFamily="34" charset="-120"/>
                <a:ea typeface="微軟正黑體" panose="020B0604030504040204" pitchFamily="34" charset="-120"/>
              </a:rPr>
              <a:t>指導老師</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柳永青</a:t>
            </a:r>
            <a:endParaRPr lang="en-US" altLang="zh-TW" sz="2000" dirty="0" smtClean="0">
              <a:latin typeface="微軟正黑體" panose="020B0604030504040204" pitchFamily="34" charset="-120"/>
              <a:ea typeface="微軟正黑體" panose="020B0604030504040204" pitchFamily="34" charset="-120"/>
            </a:endParaRPr>
          </a:p>
          <a:p>
            <a:pPr>
              <a:lnSpc>
                <a:spcPct val="130000"/>
              </a:lnSpc>
            </a:pPr>
            <a:r>
              <a:rPr lang="zh-TW" altLang="en-US" sz="2000" dirty="0" smtClean="0">
                <a:latin typeface="微軟正黑體" panose="020B0604030504040204" pitchFamily="34" charset="-120"/>
                <a:ea typeface="微軟正黑體" panose="020B0604030504040204" pitchFamily="34" charset="-120"/>
              </a:rPr>
              <a:t>報告人</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783657" y="624213"/>
            <a:ext cx="7312843" cy="503147"/>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表</a:t>
            </a:r>
            <a:r>
              <a:rPr lang="en-US" altLang="zh-TW" dirty="0" smtClean="0">
                <a:latin typeface="微軟正黑體" panose="020B0604030504040204" pitchFamily="34" charset="-120"/>
                <a:ea typeface="微軟正黑體" panose="020B0604030504040204" pitchFamily="34" charset="-120"/>
              </a:rPr>
              <a:t>3.</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次​​手動測試中的</a:t>
            </a:r>
            <a:r>
              <a:rPr lang="zh-TW" altLang="en-US" dirty="0" smtClean="0">
                <a:latin typeface="微軟正黑體" panose="020B0604030504040204" pitchFamily="34" charset="-120"/>
                <a:ea typeface="微軟正黑體" panose="020B0604030504040204" pitchFamily="34" charset="-120"/>
              </a:rPr>
              <a:t>平均分數</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109609117"/>
              </p:ext>
            </p:extLst>
          </p:nvPr>
        </p:nvGraphicFramePr>
        <p:xfrm>
          <a:off x="1080911" y="1127360"/>
          <a:ext cx="9268178" cy="2606040"/>
        </p:xfrm>
        <a:graphic>
          <a:graphicData uri="http://schemas.openxmlformats.org/drawingml/2006/table">
            <a:tbl>
              <a:tblPr firstRow="1" bandRow="1">
                <a:tableStyleId>{00A15C55-8517-42AA-B614-E9B94910E393}</a:tableStyleId>
              </a:tblPr>
              <a:tblGrid>
                <a:gridCol w="1580445"/>
                <a:gridCol w="1100669"/>
                <a:gridCol w="1097844"/>
                <a:gridCol w="1097844"/>
                <a:gridCol w="1097844"/>
                <a:gridCol w="1097844"/>
                <a:gridCol w="1097844"/>
                <a:gridCol w="1097844"/>
              </a:tblGrid>
              <a:tr h="370840">
                <a:tc>
                  <a:txBody>
                    <a:bodyPr/>
                    <a:lstStyle/>
                    <a:p>
                      <a:endParaRPr lang="zh-TW" altLang="en-US" sz="2000" b="1" dirty="0">
                        <a:effectLst/>
                      </a:endParaRPr>
                    </a:p>
                  </a:txBody>
                  <a:tcPr marL="38100" marR="38100" marT="38100" marB="38100" anchor="ctr"/>
                </a:tc>
                <a:tc gridSpan="6">
                  <a:txBody>
                    <a:bodyPr/>
                    <a:lstStyle/>
                    <a:p>
                      <a:pPr algn="ctr"/>
                      <a:r>
                        <a:rPr lang="en-US" sz="2000" b="1" dirty="0">
                          <a:effectLst/>
                        </a:rPr>
                        <a:t>Manual error rate</a:t>
                      </a:r>
                    </a:p>
                  </a:txBody>
                  <a:tcPr marL="38100" marR="38100" marT="38100" marB="3810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endParaRPr lang="zh-TW" altLang="en-US" sz="2000"/>
                    </a:p>
                  </a:txBody>
                  <a:tcPr/>
                </a:tc>
              </a:tr>
              <a:tr h="370840">
                <a:tc>
                  <a:txBody>
                    <a:bodyPr/>
                    <a:lstStyle/>
                    <a:p>
                      <a:endParaRPr lang="zh-TW" altLang="en-US" sz="2000" b="1">
                        <a:effectLst/>
                      </a:endParaRPr>
                    </a:p>
                  </a:txBody>
                  <a:tcPr marL="38100" marR="38100" marT="38100" marB="38100" anchor="ctr"/>
                </a:tc>
                <a:tc>
                  <a:txBody>
                    <a:bodyPr/>
                    <a:lstStyle/>
                    <a:p>
                      <a:endParaRPr lang="zh-TW" altLang="en-US" sz="2000" b="1">
                        <a:effectLst/>
                      </a:endParaRPr>
                    </a:p>
                  </a:txBody>
                  <a:tcPr marL="38100" marR="38100" marT="38100" marB="38100" anchor="ctr"/>
                </a:tc>
                <a:tc gridSpan="2">
                  <a:txBody>
                    <a:bodyPr/>
                    <a:lstStyle/>
                    <a:p>
                      <a:r>
                        <a:rPr lang="en-US" sz="2000" b="1" dirty="0">
                          <a:effectLst/>
                        </a:rPr>
                        <a:t>Low</a:t>
                      </a:r>
                    </a:p>
                  </a:txBody>
                  <a:tcPr marL="38100" marR="38100" marT="38100" marB="38100" anchor="ctr"/>
                </a:tc>
                <a:tc hMerge="1">
                  <a:txBody>
                    <a:bodyPr/>
                    <a:lstStyle/>
                    <a:p>
                      <a:endParaRPr lang="zh-TW" altLang="en-US"/>
                    </a:p>
                  </a:txBody>
                  <a:tcPr/>
                </a:tc>
                <a:tc gridSpan="2">
                  <a:txBody>
                    <a:bodyPr/>
                    <a:lstStyle/>
                    <a:p>
                      <a:r>
                        <a:rPr lang="en-US" sz="2000" b="1">
                          <a:effectLst/>
                        </a:rPr>
                        <a:t>High</a:t>
                      </a:r>
                    </a:p>
                  </a:txBody>
                  <a:tcPr marL="38100" marR="38100" marT="38100" marB="38100" anchor="ctr"/>
                </a:tc>
                <a:tc hMerge="1">
                  <a:txBody>
                    <a:bodyPr/>
                    <a:lstStyle/>
                    <a:p>
                      <a:endParaRPr lang="zh-TW" altLang="en-US"/>
                    </a:p>
                  </a:txBody>
                  <a:tcPr/>
                </a:tc>
                <a:tc gridSpan="2">
                  <a:txBody>
                    <a:bodyPr/>
                    <a:lstStyle/>
                    <a:p>
                      <a:r>
                        <a:rPr lang="en-US" sz="2000" b="1">
                          <a:effectLst/>
                        </a:rPr>
                        <a:t>Total</a:t>
                      </a:r>
                    </a:p>
                  </a:txBody>
                  <a:tcPr marL="38100" marR="38100" marT="38100" marB="38100" anchor="ctr"/>
                </a:tc>
                <a:tc hMerge="1">
                  <a:txBody>
                    <a:bodyPr/>
                    <a:lstStyle/>
                    <a:p>
                      <a:endParaRPr lang="zh-TW" altLang="en-US"/>
                    </a:p>
                  </a:txBody>
                  <a:tcPr/>
                </a:tc>
              </a:tr>
              <a:tr h="370840">
                <a:tc>
                  <a:txBody>
                    <a:bodyPr/>
                    <a:lstStyle/>
                    <a:p>
                      <a:endParaRPr lang="zh-TW" altLang="en-US" sz="2000" b="1">
                        <a:effectLst/>
                      </a:endParaRPr>
                    </a:p>
                  </a:txBody>
                  <a:tcPr marL="38100" marR="38100" marT="38100" marB="38100" anchor="ctr"/>
                </a:tc>
                <a:tc>
                  <a:txBody>
                    <a:bodyPr/>
                    <a:lstStyle/>
                    <a:p>
                      <a:endParaRPr lang="zh-TW" altLang="en-US" sz="2000" b="1">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c>
                  <a:txBody>
                    <a:bodyPr/>
                    <a:lstStyle/>
                    <a:p>
                      <a:r>
                        <a:rPr lang="en-US" sz="2000" b="1" i="1" dirty="0">
                          <a:effectLst/>
                        </a:rPr>
                        <a:t>M</a:t>
                      </a:r>
                      <a:endParaRPr lang="en-US" sz="2000" b="1" dirty="0">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r>
              <a:tr h="370840">
                <a:tc>
                  <a:txBody>
                    <a:bodyPr/>
                    <a:lstStyle/>
                    <a:p>
                      <a:r>
                        <a:rPr lang="en-US" sz="2000">
                          <a:effectLst/>
                        </a:rPr>
                        <a:t>Automation error rate</a:t>
                      </a:r>
                    </a:p>
                  </a:txBody>
                  <a:tcPr marL="38100" marR="38100" marT="38100" marB="38100" anchor="ctr"/>
                </a:tc>
                <a:tc>
                  <a:txBody>
                    <a:bodyPr/>
                    <a:lstStyle/>
                    <a:p>
                      <a:r>
                        <a:rPr lang="en-US" sz="2000">
                          <a:effectLst/>
                        </a:rPr>
                        <a:t>Low</a:t>
                      </a:r>
                    </a:p>
                  </a:txBody>
                  <a:tcPr marL="38100" marR="38100" marT="38100" marB="38100" anchor="ctr"/>
                </a:tc>
                <a:tc>
                  <a:txBody>
                    <a:bodyPr/>
                    <a:lstStyle/>
                    <a:p>
                      <a:r>
                        <a:rPr lang="en-US" altLang="zh-TW" sz="2000">
                          <a:effectLst/>
                        </a:rPr>
                        <a:t>6.66</a:t>
                      </a:r>
                    </a:p>
                  </a:txBody>
                  <a:tcPr marL="38100" marR="38100" marT="38100" marB="38100" anchor="ctr"/>
                </a:tc>
                <a:tc>
                  <a:txBody>
                    <a:bodyPr/>
                    <a:lstStyle/>
                    <a:p>
                      <a:r>
                        <a:rPr lang="en-US" altLang="zh-TW" sz="2000">
                          <a:effectLst/>
                        </a:rPr>
                        <a:t>1.69</a:t>
                      </a:r>
                    </a:p>
                  </a:txBody>
                  <a:tcPr marL="38100" marR="38100" marT="38100" marB="38100" anchor="ctr"/>
                </a:tc>
                <a:tc>
                  <a:txBody>
                    <a:bodyPr/>
                    <a:lstStyle/>
                    <a:p>
                      <a:r>
                        <a:rPr lang="en-US" altLang="zh-TW" sz="2000" dirty="0">
                          <a:solidFill>
                            <a:schemeClr val="accent1">
                              <a:lumMod val="75000"/>
                            </a:schemeClr>
                          </a:solidFill>
                          <a:effectLst/>
                        </a:rPr>
                        <a:t>6.18</a:t>
                      </a:r>
                    </a:p>
                  </a:txBody>
                  <a:tcPr marL="38100" marR="38100" marT="38100" marB="38100" anchor="ctr"/>
                </a:tc>
                <a:tc>
                  <a:txBody>
                    <a:bodyPr/>
                    <a:lstStyle/>
                    <a:p>
                      <a:r>
                        <a:rPr lang="en-US" altLang="zh-TW" sz="2000" dirty="0">
                          <a:effectLst/>
                        </a:rPr>
                        <a:t>2.19</a:t>
                      </a:r>
                    </a:p>
                  </a:txBody>
                  <a:tcPr marL="38100" marR="38100" marT="38100" marB="38100" anchor="ctr"/>
                </a:tc>
                <a:tc>
                  <a:txBody>
                    <a:bodyPr/>
                    <a:lstStyle/>
                    <a:p>
                      <a:r>
                        <a:rPr lang="en-US" altLang="zh-TW" sz="2000">
                          <a:effectLst/>
                        </a:rPr>
                        <a:t>6.42</a:t>
                      </a:r>
                    </a:p>
                  </a:txBody>
                  <a:tcPr marL="38100" marR="38100" marT="38100" marB="38100" anchor="ctr"/>
                </a:tc>
                <a:tc>
                  <a:txBody>
                    <a:bodyPr/>
                    <a:lstStyle/>
                    <a:p>
                      <a:r>
                        <a:rPr lang="en-US" altLang="zh-TW" sz="2000">
                          <a:effectLst/>
                        </a:rPr>
                        <a:t>1.95</a:t>
                      </a:r>
                    </a:p>
                  </a:txBody>
                  <a:tcPr marL="38100" marR="38100" marT="38100" marB="38100" anchor="ctr"/>
                </a:tc>
              </a:tr>
              <a:tr h="370840">
                <a:tc>
                  <a:txBody>
                    <a:bodyPr/>
                    <a:lstStyle/>
                    <a:p>
                      <a:endParaRPr lang="zh-TW" altLang="en-US" sz="2000">
                        <a:effectLst/>
                      </a:endParaRPr>
                    </a:p>
                  </a:txBody>
                  <a:tcPr marL="38100" marR="38100" marT="38100" marB="38100" anchor="ctr"/>
                </a:tc>
                <a:tc>
                  <a:txBody>
                    <a:bodyPr/>
                    <a:lstStyle/>
                    <a:p>
                      <a:r>
                        <a:rPr lang="en-US" sz="2000">
                          <a:effectLst/>
                        </a:rPr>
                        <a:t>High</a:t>
                      </a:r>
                    </a:p>
                  </a:txBody>
                  <a:tcPr marL="38100" marR="38100" marT="38100" marB="38100" anchor="ctr"/>
                </a:tc>
                <a:tc>
                  <a:txBody>
                    <a:bodyPr/>
                    <a:lstStyle/>
                    <a:p>
                      <a:r>
                        <a:rPr lang="en-US" altLang="zh-TW" sz="2000" dirty="0">
                          <a:solidFill>
                            <a:schemeClr val="accent1">
                              <a:lumMod val="75000"/>
                            </a:schemeClr>
                          </a:solidFill>
                          <a:effectLst/>
                        </a:rPr>
                        <a:t>6.40</a:t>
                      </a:r>
                    </a:p>
                  </a:txBody>
                  <a:tcPr marL="38100" marR="38100" marT="38100" marB="38100" anchor="ctr"/>
                </a:tc>
                <a:tc>
                  <a:txBody>
                    <a:bodyPr/>
                    <a:lstStyle/>
                    <a:p>
                      <a:r>
                        <a:rPr lang="en-US" altLang="zh-TW" sz="2000">
                          <a:effectLst/>
                        </a:rPr>
                        <a:t>1.49</a:t>
                      </a:r>
                    </a:p>
                  </a:txBody>
                  <a:tcPr marL="38100" marR="38100" marT="38100" marB="38100" anchor="ctr"/>
                </a:tc>
                <a:tc>
                  <a:txBody>
                    <a:bodyPr/>
                    <a:lstStyle/>
                    <a:p>
                      <a:r>
                        <a:rPr lang="en-US" altLang="zh-TW" sz="2000" dirty="0">
                          <a:effectLst/>
                        </a:rPr>
                        <a:t>6.81</a:t>
                      </a:r>
                    </a:p>
                  </a:txBody>
                  <a:tcPr marL="38100" marR="38100" marT="38100" marB="38100" anchor="ctr"/>
                </a:tc>
                <a:tc>
                  <a:txBody>
                    <a:bodyPr/>
                    <a:lstStyle/>
                    <a:p>
                      <a:r>
                        <a:rPr lang="en-US" altLang="zh-TW" sz="2000" dirty="0">
                          <a:effectLst/>
                        </a:rPr>
                        <a:t>1.59</a:t>
                      </a:r>
                    </a:p>
                  </a:txBody>
                  <a:tcPr marL="38100" marR="38100" marT="38100" marB="38100" anchor="ctr"/>
                </a:tc>
                <a:tc>
                  <a:txBody>
                    <a:bodyPr/>
                    <a:lstStyle/>
                    <a:p>
                      <a:r>
                        <a:rPr lang="en-US" altLang="zh-TW" sz="2000" dirty="0">
                          <a:effectLst/>
                        </a:rPr>
                        <a:t>6.61</a:t>
                      </a:r>
                    </a:p>
                  </a:txBody>
                  <a:tcPr marL="38100" marR="38100" marT="38100" marB="38100" anchor="ctr"/>
                </a:tc>
                <a:tc>
                  <a:txBody>
                    <a:bodyPr/>
                    <a:lstStyle/>
                    <a:p>
                      <a:r>
                        <a:rPr lang="en-US" altLang="zh-TW" sz="2000">
                          <a:effectLst/>
                        </a:rPr>
                        <a:t>1.54</a:t>
                      </a:r>
                    </a:p>
                  </a:txBody>
                  <a:tcPr marL="38100" marR="38100" marT="38100" marB="38100" anchor="ctr"/>
                </a:tc>
              </a:tr>
              <a:tr h="370840">
                <a:tc>
                  <a:txBody>
                    <a:bodyPr/>
                    <a:lstStyle/>
                    <a:p>
                      <a:endParaRPr lang="zh-TW" altLang="en-US" sz="2000">
                        <a:effectLst/>
                      </a:endParaRPr>
                    </a:p>
                  </a:txBody>
                  <a:tcPr marL="38100" marR="38100" marT="38100" marB="38100" anchor="ctr"/>
                </a:tc>
                <a:tc>
                  <a:txBody>
                    <a:bodyPr/>
                    <a:lstStyle/>
                    <a:p>
                      <a:r>
                        <a:rPr lang="en-US" sz="2000">
                          <a:effectLst/>
                        </a:rPr>
                        <a:t>Total</a:t>
                      </a:r>
                    </a:p>
                  </a:txBody>
                  <a:tcPr marL="38100" marR="38100" marT="38100" marB="38100" anchor="ctr"/>
                </a:tc>
                <a:tc>
                  <a:txBody>
                    <a:bodyPr/>
                    <a:lstStyle/>
                    <a:p>
                      <a:r>
                        <a:rPr lang="en-US" altLang="zh-TW" sz="2000" dirty="0">
                          <a:solidFill>
                            <a:srgbClr val="FF0000"/>
                          </a:solidFill>
                          <a:effectLst/>
                        </a:rPr>
                        <a:t>6.53</a:t>
                      </a:r>
                    </a:p>
                  </a:txBody>
                  <a:tcPr marL="38100" marR="38100" marT="38100" marB="38100" anchor="ctr"/>
                </a:tc>
                <a:tc>
                  <a:txBody>
                    <a:bodyPr/>
                    <a:lstStyle/>
                    <a:p>
                      <a:r>
                        <a:rPr lang="en-US" altLang="zh-TW" sz="2000">
                          <a:effectLst/>
                        </a:rPr>
                        <a:t>1.58</a:t>
                      </a:r>
                    </a:p>
                  </a:txBody>
                  <a:tcPr marL="38100" marR="38100" marT="38100" marB="38100" anchor="ctr"/>
                </a:tc>
                <a:tc>
                  <a:txBody>
                    <a:bodyPr/>
                    <a:lstStyle/>
                    <a:p>
                      <a:r>
                        <a:rPr lang="en-US" altLang="zh-TW" sz="2000" dirty="0">
                          <a:solidFill>
                            <a:srgbClr val="FF0000"/>
                          </a:solidFill>
                          <a:effectLst/>
                        </a:rPr>
                        <a:t>6.49</a:t>
                      </a:r>
                    </a:p>
                  </a:txBody>
                  <a:tcPr marL="38100" marR="38100" marT="38100" marB="38100" anchor="ctr"/>
                </a:tc>
                <a:tc>
                  <a:txBody>
                    <a:bodyPr/>
                    <a:lstStyle/>
                    <a:p>
                      <a:r>
                        <a:rPr lang="en-US" altLang="zh-TW" sz="2000">
                          <a:effectLst/>
                        </a:rPr>
                        <a:t>1.92</a:t>
                      </a:r>
                    </a:p>
                  </a:txBody>
                  <a:tcPr marL="38100" marR="38100" marT="38100" marB="38100" anchor="ctr"/>
                </a:tc>
                <a:tc>
                  <a:txBody>
                    <a:bodyPr/>
                    <a:lstStyle/>
                    <a:p>
                      <a:r>
                        <a:rPr lang="en-US" altLang="zh-TW" sz="2000" dirty="0">
                          <a:effectLst/>
                        </a:rPr>
                        <a:t>6.51</a:t>
                      </a:r>
                    </a:p>
                  </a:txBody>
                  <a:tcPr marL="38100" marR="38100" marT="38100" marB="38100" anchor="ctr"/>
                </a:tc>
                <a:tc>
                  <a:txBody>
                    <a:bodyPr/>
                    <a:lstStyle/>
                    <a:p>
                      <a:r>
                        <a:rPr lang="en-US" altLang="zh-TW" sz="2000" dirty="0">
                          <a:effectLst/>
                        </a:rPr>
                        <a:t>1.7</a:t>
                      </a:r>
                    </a:p>
                  </a:txBody>
                  <a:tcPr marL="38100" marR="38100" marT="38100" marB="38100" anchor="ctr"/>
                </a:tc>
              </a:tr>
            </a:tbl>
          </a:graphicData>
        </a:graphic>
      </p:graphicFrame>
      <p:sp>
        <p:nvSpPr>
          <p:cNvPr id="8" name="矩形 7"/>
          <p:cNvSpPr/>
          <p:nvPr/>
        </p:nvSpPr>
        <p:spPr>
          <a:xfrm>
            <a:off x="510941" y="4236547"/>
            <a:ext cx="10766659" cy="1785104"/>
          </a:xfrm>
          <a:prstGeom prst="rect">
            <a:avLst/>
          </a:prstGeom>
        </p:spPr>
        <p:txBody>
          <a:bodyPr wrap="square">
            <a:spAutoFit/>
          </a:bodyPr>
          <a:lstStyle/>
          <a:p>
            <a:pPr marL="342900" indent="-342900">
              <a:lnSpc>
                <a:spcPts val="33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對</a:t>
            </a:r>
            <a:r>
              <a:rPr lang="en-US" altLang="zh-TW" sz="2400" dirty="0">
                <a:latin typeface="微軟正黑體" panose="020B0604030504040204" pitchFamily="34" charset="-120"/>
                <a:ea typeface="微軟正黑體" panose="020B0604030504040204" pitchFamily="34" charset="-120"/>
              </a:rPr>
              <a:t>MERs</a:t>
            </a:r>
            <a:r>
              <a:rPr lang="zh-TW" altLang="en-US" sz="2400" dirty="0">
                <a:latin typeface="微軟正黑體" panose="020B0604030504040204" pitchFamily="34" charset="-120"/>
                <a:ea typeface="微軟正黑體" panose="020B0604030504040204" pitchFamily="34" charset="-120"/>
              </a:rPr>
              <a:t>的操作並沒有導致</a:t>
            </a:r>
            <a:r>
              <a:rPr lang="zh-TW" altLang="en-US" sz="2400" dirty="0" smtClean="0">
                <a:latin typeface="微軟正黑體" panose="020B0604030504040204" pitchFamily="34" charset="-120"/>
                <a:ea typeface="微軟正黑體" panose="020B0604030504040204" pitchFamily="34" charset="-120"/>
              </a:rPr>
              <a:t>相關分</a:t>
            </a:r>
            <a:r>
              <a:rPr lang="zh-TW" altLang="en-US" sz="2400" dirty="0">
                <a:latin typeface="微軟正黑體" panose="020B0604030504040204" pitchFamily="34" charset="-120"/>
                <a:ea typeface="微軟正黑體" panose="020B0604030504040204" pitchFamily="34" charset="-120"/>
              </a:rPr>
              <a:t>數</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差異，</a:t>
            </a:r>
            <a:r>
              <a:rPr lang="en-US" altLang="zh-TW" sz="2400" dirty="0">
                <a:latin typeface="微軟正黑體" panose="020B0604030504040204" pitchFamily="34" charset="-120"/>
                <a:ea typeface="微軟正黑體" panose="020B0604030504040204" pitchFamily="34" charset="-120"/>
              </a:rPr>
              <a:t>M = 6.53</a:t>
            </a:r>
            <a:r>
              <a:rPr lang="zh-TW" altLang="en-US" sz="2400" dirty="0">
                <a:latin typeface="微軟正黑體" panose="020B0604030504040204" pitchFamily="34" charset="-120"/>
                <a:ea typeface="微軟正黑體" panose="020B0604030504040204" pitchFamily="34" charset="-120"/>
              </a:rPr>
              <a:t>與</a:t>
            </a:r>
            <a:r>
              <a:rPr lang="en-US" altLang="zh-TW" sz="2400" dirty="0">
                <a:latin typeface="微軟正黑體" panose="020B0604030504040204" pitchFamily="34" charset="-120"/>
                <a:ea typeface="微軟正黑體" panose="020B0604030504040204" pitchFamily="34" charset="-120"/>
              </a:rPr>
              <a:t>M = </a:t>
            </a:r>
            <a:r>
              <a:rPr lang="en-US" altLang="zh-TW" sz="2400" dirty="0" smtClean="0">
                <a:latin typeface="微軟正黑體" panose="020B0604030504040204" pitchFamily="34" charset="-120"/>
                <a:ea typeface="微軟正黑體" panose="020B0604030504040204" pitchFamily="34" charset="-120"/>
              </a:rPr>
              <a:t>6.49</a:t>
            </a:r>
            <a:endParaRPr lang="en-US" altLang="zh-TW" sz="2400" dirty="0">
              <a:latin typeface="微軟正黑體" panose="020B0604030504040204" pitchFamily="34" charset="-120"/>
              <a:ea typeface="微軟正黑體" panose="020B0604030504040204" pitchFamily="34" charset="-120"/>
            </a:endParaRPr>
          </a:p>
          <a:p>
            <a:pPr marL="342900" indent="-342900">
              <a:lnSpc>
                <a:spcPts val="3300"/>
              </a:lnSpc>
              <a:buFont typeface="Wingdings" panose="05000000000000000000" pitchFamily="2" charset="2"/>
              <a:buChar char="u"/>
            </a:pPr>
            <a:endParaRPr lang="zh-TW" altLang="en-US" sz="2400" dirty="0">
              <a:latin typeface="微軟正黑體" panose="020B0604030504040204" pitchFamily="34" charset="-120"/>
              <a:ea typeface="微軟正黑體" panose="020B0604030504040204" pitchFamily="34" charset="-120"/>
            </a:endParaRPr>
          </a:p>
          <a:p>
            <a:pPr marL="342900" indent="-342900">
              <a:lnSpc>
                <a:spcPts val="33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低</a:t>
            </a:r>
            <a:r>
              <a:rPr lang="en-US" altLang="zh-TW" sz="2400" dirty="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高</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條件下，手動模式下</a:t>
            </a:r>
            <a:r>
              <a:rPr lang="zh-TW" altLang="en-US" sz="2400" dirty="0" smtClean="0">
                <a:latin typeface="微軟正黑體" panose="020B0604030504040204" pitchFamily="34" charset="-120"/>
                <a:ea typeface="微軟正黑體" panose="020B0604030504040204" pitchFamily="34" charset="-120"/>
              </a:rPr>
              <a:t>的分數與高</a:t>
            </a:r>
            <a:r>
              <a:rPr lang="en-US" altLang="zh-TW" sz="2400" dirty="0" smtClean="0">
                <a:latin typeface="微軟正黑體" panose="020B0604030504040204" pitchFamily="34" charset="-120"/>
                <a:ea typeface="微軟正黑體" panose="020B0604030504040204" pitchFamily="34" charset="-120"/>
              </a:rPr>
              <a:t>AER-</a:t>
            </a:r>
            <a:r>
              <a:rPr lang="zh-TW" altLang="en-US" sz="2400" dirty="0" smtClean="0">
                <a:latin typeface="微軟正黑體" panose="020B0604030504040204" pitchFamily="34" charset="-120"/>
                <a:ea typeface="微軟正黑體" panose="020B0604030504040204" pitchFamily="34" charset="-120"/>
              </a:rPr>
              <a:t>低</a:t>
            </a:r>
            <a:r>
              <a:rPr lang="en-US" altLang="zh-TW" sz="2400" dirty="0" smtClean="0">
                <a:latin typeface="微軟正黑體" panose="020B0604030504040204" pitchFamily="34" charset="-120"/>
                <a:ea typeface="微軟正黑體" panose="020B0604030504040204" pitchFamily="34" charset="-120"/>
              </a:rPr>
              <a:t>MER</a:t>
            </a:r>
            <a:r>
              <a:rPr lang="zh-TW" altLang="en-US" sz="2400" dirty="0" smtClean="0">
                <a:latin typeface="微軟正黑體" panose="020B0604030504040204" pitchFamily="34" charset="-120"/>
                <a:ea typeface="微軟正黑體" panose="020B0604030504040204" pitchFamily="34" charset="-120"/>
              </a:rPr>
              <a:t>條件</a:t>
            </a:r>
            <a:r>
              <a:rPr lang="zh-TW" altLang="en-US" sz="2400" dirty="0">
                <a:latin typeface="微軟正黑體" panose="020B0604030504040204" pitchFamily="34" charset="-120"/>
                <a:ea typeface="微軟正黑體" panose="020B0604030504040204" pitchFamily="34" charset="-120"/>
              </a:rPr>
              <a:t>下</a:t>
            </a:r>
            <a:r>
              <a:rPr lang="zh-TW" altLang="en-US" sz="2400" dirty="0" smtClean="0">
                <a:latin typeface="微軟正黑體" panose="020B0604030504040204" pitchFamily="34" charset="-120"/>
                <a:ea typeface="微軟正黑體" panose="020B0604030504040204" pitchFamily="34" charset="-120"/>
              </a:rPr>
              <a:t>的分數沒有</a:t>
            </a:r>
            <a:r>
              <a:rPr lang="zh-TW" altLang="en-US" sz="2400" dirty="0">
                <a:latin typeface="微軟正黑體" panose="020B0604030504040204" pitchFamily="34" charset="-120"/>
                <a:ea typeface="微軟正黑體" panose="020B0604030504040204" pitchFamily="34" charset="-120"/>
              </a:rPr>
              <a:t>差異，</a:t>
            </a:r>
            <a:r>
              <a:rPr lang="en-US" altLang="zh-TW" sz="2400" dirty="0">
                <a:latin typeface="微軟正黑體" panose="020B0604030504040204" pitchFamily="34" charset="-120"/>
                <a:ea typeface="微軟正黑體" panose="020B0604030504040204" pitchFamily="34" charset="-120"/>
              </a:rPr>
              <a:t>M = 6.18 vs M = 6.40</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1,88</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0.1</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ns</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734248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46484" y="204451"/>
            <a:ext cx="10802516" cy="629570"/>
          </a:xfrm>
        </p:spPr>
        <p:txBody>
          <a:bodyPr>
            <a:normAutofit/>
          </a:bodyPr>
          <a:lstStyle/>
          <a:p>
            <a:r>
              <a:rPr lang="zh-TW" altLang="en-US" sz="3200" b="1" dirty="0">
                <a:latin typeface="微軟正黑體" panose="020B0604030504040204" pitchFamily="34" charset="-120"/>
                <a:ea typeface="微軟正黑體" panose="020B0604030504040204" pitchFamily="34" charset="-120"/>
              </a:rPr>
              <a:t>操縱對信任和自信等級的</a:t>
            </a:r>
            <a:r>
              <a:rPr lang="zh-TW" altLang="en-US" sz="3200" b="1" dirty="0" smtClean="0">
                <a:latin typeface="微軟正黑體" panose="020B0604030504040204" pitchFamily="34" charset="-120"/>
                <a:ea typeface="微軟正黑體" panose="020B0604030504040204" pitchFamily="34" charset="-120"/>
              </a:rPr>
              <a:t>影響</a:t>
            </a:r>
            <a:r>
              <a:rPr lang="en-US" altLang="zh-TW" sz="2000" dirty="0">
                <a:latin typeface="微軟正黑體" panose="020B0604030504040204" pitchFamily="34" charset="-120"/>
                <a:ea typeface="微軟正黑體" panose="020B0604030504040204" pitchFamily="34" charset="-120"/>
                <a:cs typeface="+mn-cs"/>
              </a:rPr>
              <a:t>-</a:t>
            </a:r>
            <a:r>
              <a:rPr lang="zh-TW" altLang="en-US" sz="2000" dirty="0">
                <a:latin typeface="微軟正黑體" panose="020B0604030504040204" pitchFamily="34" charset="-120"/>
                <a:ea typeface="微軟正黑體" panose="020B0604030504040204" pitchFamily="34" charset="-120"/>
                <a:cs typeface="+mn-cs"/>
              </a:rPr>
              <a:t>顯示了系統信任度的平均等級</a:t>
            </a:r>
            <a:endParaRPr lang="zh-TW" altLang="en-US" sz="2700" dirty="0">
              <a:latin typeface="微軟正黑體" panose="020B0604030504040204" pitchFamily="34" charset="-120"/>
              <a:ea typeface="微軟正黑體" panose="020B0604030504040204" pitchFamily="34" charset="-120"/>
              <a:cs typeface="+mn-cs"/>
            </a:endParaRPr>
          </a:p>
        </p:txBody>
      </p:sp>
      <p:sp>
        <p:nvSpPr>
          <p:cNvPr id="3" name="副標題 2"/>
          <p:cNvSpPr>
            <a:spLocks noGrp="1"/>
          </p:cNvSpPr>
          <p:nvPr>
            <p:ph type="subTitle" idx="1"/>
          </p:nvPr>
        </p:nvSpPr>
        <p:spPr>
          <a:xfrm>
            <a:off x="943567" y="1053599"/>
            <a:ext cx="11019833" cy="503147"/>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表</a:t>
            </a:r>
            <a:r>
              <a:rPr lang="en-US" altLang="zh-TW" dirty="0" smtClean="0">
                <a:latin typeface="微軟正黑體" panose="020B0604030504040204" pitchFamily="34" charset="-120"/>
                <a:ea typeface="微軟正黑體" panose="020B0604030504040204" pitchFamily="34" charset="-120"/>
              </a:rPr>
              <a:t>4.</a:t>
            </a:r>
            <a:r>
              <a:rPr lang="zh-TW" altLang="en-US" dirty="0" smtClean="0">
                <a:latin typeface="微軟正黑體" panose="020B0604030504040204" pitchFamily="34" charset="-120"/>
                <a:ea typeface="微軟正黑體" panose="020B0604030504040204" pitchFamily="34" charset="-120"/>
              </a:rPr>
              <a:t> 系統</a:t>
            </a:r>
            <a:r>
              <a:rPr lang="zh-TW" altLang="en-US" dirty="0">
                <a:latin typeface="微軟正黑體" panose="020B0604030504040204" pitchFamily="34" charset="-120"/>
                <a:ea typeface="微軟正黑體" panose="020B0604030504040204" pitchFamily="34" charset="-120"/>
              </a:rPr>
              <a:t>信任度的平均評分為</a:t>
            </a:r>
            <a:r>
              <a:rPr lang="en-US" altLang="zh-TW" dirty="0">
                <a:latin typeface="微軟正黑體" panose="020B0604030504040204" pitchFamily="34" charset="-120"/>
                <a:ea typeface="微軟正黑體" panose="020B0604030504040204" pitchFamily="34" charset="-120"/>
              </a:rPr>
              <a:t>7</a:t>
            </a:r>
            <a:r>
              <a:rPr lang="zh-TW" altLang="en-US" dirty="0">
                <a:latin typeface="微軟正黑體" panose="020B0604030504040204" pitchFamily="34" charset="-120"/>
                <a:ea typeface="微軟正黑體" panose="020B0604030504040204" pitchFamily="34" charset="-120"/>
              </a:rPr>
              <a:t>分制（分數越高表示信任度越高）</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11</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379977674"/>
              </p:ext>
            </p:extLst>
          </p:nvPr>
        </p:nvGraphicFramePr>
        <p:xfrm>
          <a:off x="1109486" y="1556746"/>
          <a:ext cx="9268178" cy="2479040"/>
        </p:xfrm>
        <a:graphic>
          <a:graphicData uri="http://schemas.openxmlformats.org/drawingml/2006/table">
            <a:tbl>
              <a:tblPr firstRow="1" bandRow="1">
                <a:tableStyleId>{00A15C55-8517-42AA-B614-E9B94910E393}</a:tableStyleId>
              </a:tblPr>
              <a:tblGrid>
                <a:gridCol w="1580445"/>
                <a:gridCol w="1100669"/>
                <a:gridCol w="1097844"/>
                <a:gridCol w="1097844"/>
                <a:gridCol w="1097844"/>
                <a:gridCol w="1097844"/>
                <a:gridCol w="1097844"/>
                <a:gridCol w="1097844"/>
              </a:tblGrid>
              <a:tr h="370840">
                <a:tc>
                  <a:txBody>
                    <a:bodyPr/>
                    <a:lstStyle/>
                    <a:p>
                      <a:endParaRPr lang="zh-TW" altLang="en-US" b="1" dirty="0">
                        <a:effectLst/>
                      </a:endParaRPr>
                    </a:p>
                  </a:txBody>
                  <a:tcPr marL="38100" marR="38100" marT="38100" marB="38100" anchor="ctr"/>
                </a:tc>
                <a:tc gridSpan="6">
                  <a:txBody>
                    <a:bodyPr/>
                    <a:lstStyle/>
                    <a:p>
                      <a:pPr algn="ctr"/>
                      <a:r>
                        <a:rPr lang="en-US" b="1" dirty="0">
                          <a:effectLst/>
                        </a:rPr>
                        <a:t>Manual error rate</a:t>
                      </a:r>
                    </a:p>
                  </a:txBody>
                  <a:tcPr marL="38100" marR="38100" marT="38100" marB="3810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endParaRPr lang="zh-TW" altLang="en-US"/>
                    </a:p>
                  </a:txBody>
                  <a:tcPr/>
                </a:tc>
              </a:tr>
              <a:tr h="370840">
                <a:tc>
                  <a:txBody>
                    <a:bodyPr/>
                    <a:lstStyle/>
                    <a:p>
                      <a:endParaRPr lang="zh-TW" altLang="en-US" b="1">
                        <a:effectLst/>
                      </a:endParaRPr>
                    </a:p>
                  </a:txBody>
                  <a:tcPr marL="38100" marR="38100" marT="38100" marB="38100" anchor="ctr"/>
                </a:tc>
                <a:tc>
                  <a:txBody>
                    <a:bodyPr/>
                    <a:lstStyle/>
                    <a:p>
                      <a:endParaRPr lang="zh-TW" altLang="en-US" b="1">
                        <a:effectLst/>
                      </a:endParaRPr>
                    </a:p>
                  </a:txBody>
                  <a:tcPr marL="38100" marR="38100" marT="38100" marB="38100" anchor="ctr"/>
                </a:tc>
                <a:tc gridSpan="2">
                  <a:txBody>
                    <a:bodyPr/>
                    <a:lstStyle/>
                    <a:p>
                      <a:r>
                        <a:rPr lang="en-US" b="1" dirty="0">
                          <a:effectLst/>
                        </a:rPr>
                        <a:t>Low</a:t>
                      </a:r>
                    </a:p>
                  </a:txBody>
                  <a:tcPr marL="38100" marR="38100" marT="38100" marB="38100" anchor="ctr"/>
                </a:tc>
                <a:tc hMerge="1">
                  <a:txBody>
                    <a:bodyPr/>
                    <a:lstStyle/>
                    <a:p>
                      <a:endParaRPr lang="zh-TW" altLang="en-US"/>
                    </a:p>
                  </a:txBody>
                  <a:tcPr/>
                </a:tc>
                <a:tc gridSpan="2">
                  <a:txBody>
                    <a:bodyPr/>
                    <a:lstStyle/>
                    <a:p>
                      <a:r>
                        <a:rPr lang="en-US" b="1" dirty="0">
                          <a:effectLst/>
                        </a:rPr>
                        <a:t>High</a:t>
                      </a:r>
                    </a:p>
                  </a:txBody>
                  <a:tcPr marL="38100" marR="38100" marT="38100" marB="38100" anchor="ctr"/>
                </a:tc>
                <a:tc hMerge="1">
                  <a:txBody>
                    <a:bodyPr/>
                    <a:lstStyle/>
                    <a:p>
                      <a:endParaRPr lang="zh-TW" altLang="en-US"/>
                    </a:p>
                  </a:txBody>
                  <a:tcPr/>
                </a:tc>
                <a:tc gridSpan="2">
                  <a:txBody>
                    <a:bodyPr/>
                    <a:lstStyle/>
                    <a:p>
                      <a:r>
                        <a:rPr lang="en-US" b="1">
                          <a:effectLst/>
                        </a:rPr>
                        <a:t>Total</a:t>
                      </a:r>
                    </a:p>
                  </a:txBody>
                  <a:tcPr marL="38100" marR="38100" marT="38100" marB="38100" anchor="ctr"/>
                </a:tc>
                <a:tc hMerge="1">
                  <a:txBody>
                    <a:bodyPr/>
                    <a:lstStyle/>
                    <a:p>
                      <a:endParaRPr lang="zh-TW" altLang="en-US"/>
                    </a:p>
                  </a:txBody>
                  <a:tcPr/>
                </a:tc>
              </a:tr>
              <a:tr h="370840">
                <a:tc>
                  <a:txBody>
                    <a:bodyPr/>
                    <a:lstStyle/>
                    <a:p>
                      <a:endParaRPr lang="zh-TW" altLang="en-US" b="1">
                        <a:effectLst/>
                      </a:endParaRPr>
                    </a:p>
                  </a:txBody>
                  <a:tcPr marL="38100" marR="38100" marT="38100" marB="38100" anchor="ctr"/>
                </a:tc>
                <a:tc>
                  <a:txBody>
                    <a:bodyPr/>
                    <a:lstStyle/>
                    <a:p>
                      <a:endParaRPr lang="zh-TW" altLang="en-US" b="1">
                        <a:effectLst/>
                      </a:endParaRPr>
                    </a:p>
                  </a:txBody>
                  <a:tcPr marL="38100" marR="38100" marT="38100" marB="38100" anchor="ctr"/>
                </a:tc>
                <a:tc>
                  <a:txBody>
                    <a:bodyPr/>
                    <a:lstStyle/>
                    <a:p>
                      <a:r>
                        <a:rPr lang="en-US" b="1" i="1">
                          <a:effectLst/>
                        </a:rPr>
                        <a:t>M</a:t>
                      </a:r>
                      <a:endParaRPr lang="en-US" b="1">
                        <a:effectLst/>
                      </a:endParaRPr>
                    </a:p>
                  </a:txBody>
                  <a:tcPr marL="38100" marR="38100" marT="38100" marB="38100" anchor="ctr"/>
                </a:tc>
                <a:tc>
                  <a:txBody>
                    <a:bodyPr/>
                    <a:lstStyle/>
                    <a:p>
                      <a:r>
                        <a:rPr lang="en-US" b="1" cap="small">
                          <a:effectLst/>
                        </a:rPr>
                        <a:t>s.d.</a:t>
                      </a:r>
                      <a:endParaRPr lang="en-US" b="1">
                        <a:effectLst/>
                      </a:endParaRPr>
                    </a:p>
                  </a:txBody>
                  <a:tcPr marL="38100" marR="38100" marT="38100" marB="38100" anchor="ctr"/>
                </a:tc>
                <a:tc>
                  <a:txBody>
                    <a:bodyPr/>
                    <a:lstStyle/>
                    <a:p>
                      <a:r>
                        <a:rPr lang="en-US" b="1" i="1" dirty="0">
                          <a:effectLst/>
                        </a:rPr>
                        <a:t>M</a:t>
                      </a:r>
                      <a:endParaRPr lang="en-US" b="1" dirty="0">
                        <a:effectLst/>
                      </a:endParaRPr>
                    </a:p>
                  </a:txBody>
                  <a:tcPr marL="38100" marR="38100" marT="38100" marB="38100" anchor="ctr"/>
                </a:tc>
                <a:tc>
                  <a:txBody>
                    <a:bodyPr/>
                    <a:lstStyle/>
                    <a:p>
                      <a:r>
                        <a:rPr lang="en-US" b="1" cap="small" dirty="0" err="1">
                          <a:effectLst/>
                        </a:rPr>
                        <a:t>s.d.</a:t>
                      </a:r>
                      <a:endParaRPr lang="en-US" b="1" dirty="0">
                        <a:effectLst/>
                      </a:endParaRPr>
                    </a:p>
                  </a:txBody>
                  <a:tcPr marL="38100" marR="38100" marT="38100" marB="38100" anchor="ctr"/>
                </a:tc>
                <a:tc>
                  <a:txBody>
                    <a:bodyPr/>
                    <a:lstStyle/>
                    <a:p>
                      <a:r>
                        <a:rPr lang="en-US" b="1" i="1">
                          <a:effectLst/>
                        </a:rPr>
                        <a:t>M</a:t>
                      </a:r>
                      <a:endParaRPr lang="en-US" b="1">
                        <a:effectLst/>
                      </a:endParaRPr>
                    </a:p>
                  </a:txBody>
                  <a:tcPr marL="38100" marR="38100" marT="38100" marB="38100" anchor="ctr"/>
                </a:tc>
                <a:tc>
                  <a:txBody>
                    <a:bodyPr/>
                    <a:lstStyle/>
                    <a:p>
                      <a:r>
                        <a:rPr lang="en-US" b="1" cap="small">
                          <a:effectLst/>
                        </a:rPr>
                        <a:t>s.d.</a:t>
                      </a:r>
                      <a:endParaRPr lang="en-US" b="1">
                        <a:effectLst/>
                      </a:endParaRPr>
                    </a:p>
                  </a:txBody>
                  <a:tcPr marL="38100" marR="38100" marT="38100" marB="38100" anchor="ctr"/>
                </a:tc>
              </a:tr>
              <a:tr h="370840">
                <a:tc>
                  <a:txBody>
                    <a:bodyPr/>
                    <a:lstStyle/>
                    <a:p>
                      <a:r>
                        <a:rPr lang="en-US">
                          <a:effectLst/>
                        </a:rPr>
                        <a:t>Automation error rate</a:t>
                      </a:r>
                    </a:p>
                  </a:txBody>
                  <a:tcPr marL="38100" marR="38100" marT="38100" marB="38100" anchor="ctr"/>
                </a:tc>
                <a:tc>
                  <a:txBody>
                    <a:bodyPr/>
                    <a:lstStyle/>
                    <a:p>
                      <a:r>
                        <a:rPr lang="en-US">
                          <a:effectLst/>
                        </a:rPr>
                        <a:t>Low</a:t>
                      </a:r>
                    </a:p>
                  </a:txBody>
                  <a:tcPr marL="38100" marR="38100" marT="38100" marB="38100" anchor="ctr"/>
                </a:tc>
                <a:tc>
                  <a:txBody>
                    <a:bodyPr/>
                    <a:lstStyle/>
                    <a:p>
                      <a:r>
                        <a:rPr lang="en-US" altLang="zh-TW" dirty="0">
                          <a:effectLst/>
                        </a:rPr>
                        <a:t>5.00</a:t>
                      </a:r>
                    </a:p>
                  </a:txBody>
                  <a:tcPr marL="38100" marR="38100" marT="38100" marB="38100" anchor="ctr"/>
                </a:tc>
                <a:tc>
                  <a:txBody>
                    <a:bodyPr/>
                    <a:lstStyle/>
                    <a:p>
                      <a:r>
                        <a:rPr lang="en-US" altLang="zh-TW">
                          <a:effectLst/>
                        </a:rPr>
                        <a:t>1.56</a:t>
                      </a:r>
                    </a:p>
                  </a:txBody>
                  <a:tcPr marL="38100" marR="38100" marT="38100" marB="38100" anchor="ctr"/>
                </a:tc>
                <a:tc>
                  <a:txBody>
                    <a:bodyPr/>
                    <a:lstStyle/>
                    <a:p>
                      <a:r>
                        <a:rPr lang="en-US" altLang="zh-TW" dirty="0">
                          <a:solidFill>
                            <a:srgbClr val="FF0000"/>
                          </a:solidFill>
                          <a:effectLst/>
                        </a:rPr>
                        <a:t>4.58</a:t>
                      </a:r>
                    </a:p>
                  </a:txBody>
                  <a:tcPr marL="38100" marR="38100" marT="38100" marB="38100" anchor="ctr"/>
                </a:tc>
                <a:tc>
                  <a:txBody>
                    <a:bodyPr/>
                    <a:lstStyle/>
                    <a:p>
                      <a:r>
                        <a:rPr lang="en-US" altLang="zh-TW" dirty="0">
                          <a:effectLst/>
                        </a:rPr>
                        <a:t>1.35</a:t>
                      </a:r>
                    </a:p>
                  </a:txBody>
                  <a:tcPr marL="38100" marR="38100" marT="38100" marB="38100" anchor="ctr"/>
                </a:tc>
                <a:tc>
                  <a:txBody>
                    <a:bodyPr/>
                    <a:lstStyle/>
                    <a:p>
                      <a:r>
                        <a:rPr lang="en-US" altLang="zh-TW" dirty="0">
                          <a:effectLst/>
                        </a:rPr>
                        <a:t>4.79</a:t>
                      </a:r>
                    </a:p>
                  </a:txBody>
                  <a:tcPr marL="38100" marR="38100" marT="38100" marB="38100" anchor="ctr"/>
                </a:tc>
                <a:tc>
                  <a:txBody>
                    <a:bodyPr/>
                    <a:lstStyle/>
                    <a:p>
                      <a:r>
                        <a:rPr lang="en-US" altLang="zh-TW">
                          <a:effectLst/>
                        </a:rPr>
                        <a:t>1.46</a:t>
                      </a:r>
                    </a:p>
                  </a:txBody>
                  <a:tcPr marL="38100" marR="38100" marT="38100" marB="38100" anchor="ctr"/>
                </a:tc>
              </a:tr>
              <a:tr h="370840">
                <a:tc>
                  <a:txBody>
                    <a:bodyPr/>
                    <a:lstStyle/>
                    <a:p>
                      <a:endParaRPr lang="zh-TW" altLang="en-US">
                        <a:effectLst/>
                      </a:endParaRPr>
                    </a:p>
                  </a:txBody>
                  <a:tcPr marL="38100" marR="38100" marT="38100" marB="38100" anchor="ctr"/>
                </a:tc>
                <a:tc>
                  <a:txBody>
                    <a:bodyPr/>
                    <a:lstStyle/>
                    <a:p>
                      <a:r>
                        <a:rPr lang="en-US">
                          <a:effectLst/>
                        </a:rPr>
                        <a:t>High</a:t>
                      </a:r>
                    </a:p>
                  </a:txBody>
                  <a:tcPr marL="38100" marR="38100" marT="38100" marB="38100" anchor="ctr"/>
                </a:tc>
                <a:tc>
                  <a:txBody>
                    <a:bodyPr/>
                    <a:lstStyle/>
                    <a:p>
                      <a:r>
                        <a:rPr lang="en-US" altLang="zh-TW" dirty="0">
                          <a:solidFill>
                            <a:schemeClr val="accent1">
                              <a:lumMod val="75000"/>
                            </a:schemeClr>
                          </a:solidFill>
                          <a:effectLst/>
                        </a:rPr>
                        <a:t>2.79</a:t>
                      </a:r>
                    </a:p>
                  </a:txBody>
                  <a:tcPr marL="38100" marR="38100" marT="38100" marB="38100" anchor="ctr"/>
                </a:tc>
                <a:tc>
                  <a:txBody>
                    <a:bodyPr/>
                    <a:lstStyle/>
                    <a:p>
                      <a:r>
                        <a:rPr lang="en-US" altLang="zh-TW">
                          <a:effectLst/>
                        </a:rPr>
                        <a:t>1.14</a:t>
                      </a:r>
                    </a:p>
                  </a:txBody>
                  <a:tcPr marL="38100" marR="38100" marT="38100" marB="38100" anchor="ctr"/>
                </a:tc>
                <a:tc>
                  <a:txBody>
                    <a:bodyPr/>
                    <a:lstStyle/>
                    <a:p>
                      <a:r>
                        <a:rPr lang="en-US" altLang="zh-TW">
                          <a:effectLst/>
                        </a:rPr>
                        <a:t>4.83</a:t>
                      </a:r>
                    </a:p>
                  </a:txBody>
                  <a:tcPr marL="38100" marR="38100" marT="38100" marB="38100" anchor="ctr"/>
                </a:tc>
                <a:tc>
                  <a:txBody>
                    <a:bodyPr/>
                    <a:lstStyle/>
                    <a:p>
                      <a:r>
                        <a:rPr lang="en-US" altLang="zh-TW">
                          <a:effectLst/>
                        </a:rPr>
                        <a:t>1.20</a:t>
                      </a:r>
                    </a:p>
                  </a:txBody>
                  <a:tcPr marL="38100" marR="38100" marT="38100" marB="38100" anchor="ctr"/>
                </a:tc>
                <a:tc>
                  <a:txBody>
                    <a:bodyPr/>
                    <a:lstStyle/>
                    <a:p>
                      <a:r>
                        <a:rPr lang="en-US" altLang="zh-TW" dirty="0">
                          <a:effectLst/>
                        </a:rPr>
                        <a:t>3.31</a:t>
                      </a:r>
                    </a:p>
                  </a:txBody>
                  <a:tcPr marL="38100" marR="38100" marT="38100" marB="38100" anchor="ctr"/>
                </a:tc>
                <a:tc>
                  <a:txBody>
                    <a:bodyPr/>
                    <a:lstStyle/>
                    <a:p>
                      <a:r>
                        <a:rPr lang="en-US" altLang="zh-TW">
                          <a:effectLst/>
                        </a:rPr>
                        <a:t>1.27</a:t>
                      </a:r>
                    </a:p>
                  </a:txBody>
                  <a:tcPr marL="38100" marR="38100" marT="38100" marB="38100" anchor="ctr"/>
                </a:tc>
              </a:tr>
              <a:tr h="370840">
                <a:tc>
                  <a:txBody>
                    <a:bodyPr/>
                    <a:lstStyle/>
                    <a:p>
                      <a:endParaRPr lang="zh-TW" altLang="en-US">
                        <a:effectLst/>
                      </a:endParaRPr>
                    </a:p>
                  </a:txBody>
                  <a:tcPr marL="38100" marR="38100" marT="38100" marB="38100" anchor="ctr"/>
                </a:tc>
                <a:tc>
                  <a:txBody>
                    <a:bodyPr/>
                    <a:lstStyle/>
                    <a:p>
                      <a:r>
                        <a:rPr lang="en-US">
                          <a:effectLst/>
                        </a:rPr>
                        <a:t>Total</a:t>
                      </a:r>
                    </a:p>
                  </a:txBody>
                  <a:tcPr marL="38100" marR="38100" marT="38100" marB="38100" anchor="ctr"/>
                </a:tc>
                <a:tc>
                  <a:txBody>
                    <a:bodyPr/>
                    <a:lstStyle/>
                    <a:p>
                      <a:r>
                        <a:rPr lang="en-US" altLang="zh-TW">
                          <a:effectLst/>
                        </a:rPr>
                        <a:t>3.90</a:t>
                      </a:r>
                    </a:p>
                  </a:txBody>
                  <a:tcPr marL="38100" marR="38100" marT="38100" marB="38100" anchor="ctr"/>
                </a:tc>
                <a:tc>
                  <a:txBody>
                    <a:bodyPr/>
                    <a:lstStyle/>
                    <a:p>
                      <a:r>
                        <a:rPr lang="en-US" altLang="zh-TW">
                          <a:effectLst/>
                        </a:rPr>
                        <a:t>1.75</a:t>
                      </a:r>
                    </a:p>
                  </a:txBody>
                  <a:tcPr marL="38100" marR="38100" marT="38100" marB="38100" anchor="ctr"/>
                </a:tc>
                <a:tc>
                  <a:txBody>
                    <a:bodyPr/>
                    <a:lstStyle/>
                    <a:p>
                      <a:r>
                        <a:rPr lang="en-US" altLang="zh-TW" dirty="0">
                          <a:effectLst/>
                        </a:rPr>
                        <a:t>4.21</a:t>
                      </a:r>
                    </a:p>
                  </a:txBody>
                  <a:tcPr marL="38100" marR="38100" marT="38100" marB="38100" anchor="ctr"/>
                </a:tc>
                <a:tc>
                  <a:txBody>
                    <a:bodyPr/>
                    <a:lstStyle/>
                    <a:p>
                      <a:r>
                        <a:rPr lang="en-US" altLang="zh-TW">
                          <a:effectLst/>
                        </a:rPr>
                        <a:t>1.32</a:t>
                      </a:r>
                    </a:p>
                  </a:txBody>
                  <a:tcPr marL="38100" marR="38100" marT="38100" marB="38100" anchor="ctr"/>
                </a:tc>
                <a:tc>
                  <a:txBody>
                    <a:bodyPr/>
                    <a:lstStyle/>
                    <a:p>
                      <a:r>
                        <a:rPr lang="en-US" altLang="zh-TW" dirty="0">
                          <a:effectLst/>
                        </a:rPr>
                        <a:t>4.05</a:t>
                      </a:r>
                    </a:p>
                  </a:txBody>
                  <a:tcPr marL="38100" marR="38100" marT="38100" marB="38100" anchor="ctr"/>
                </a:tc>
                <a:tc>
                  <a:txBody>
                    <a:bodyPr/>
                    <a:lstStyle/>
                    <a:p>
                      <a:r>
                        <a:rPr lang="en-US" altLang="zh-TW" dirty="0">
                          <a:effectLst/>
                        </a:rPr>
                        <a:t>1.55</a:t>
                      </a:r>
                    </a:p>
                  </a:txBody>
                  <a:tcPr marL="38100" marR="38100" marT="38100" marB="38100" anchor="ctr"/>
                </a:tc>
              </a:tr>
            </a:tbl>
          </a:graphicData>
        </a:graphic>
      </p:graphicFrame>
      <p:sp>
        <p:nvSpPr>
          <p:cNvPr id="8" name="矩形 7"/>
          <p:cNvSpPr/>
          <p:nvPr/>
        </p:nvSpPr>
        <p:spPr>
          <a:xfrm>
            <a:off x="124178" y="4282976"/>
            <a:ext cx="12067822" cy="1954381"/>
          </a:xfrm>
          <a:prstGeom prst="rect">
            <a:avLst/>
          </a:prstGeom>
        </p:spPr>
        <p:txBody>
          <a:bodyPr wrap="square">
            <a:spAutoFit/>
          </a:bodyPr>
          <a:lstStyle/>
          <a:p>
            <a:pPr marL="342900" indent="-342900">
              <a:lnSpc>
                <a:spcPct val="120000"/>
              </a:lnSpc>
              <a:buFont typeface="Wingdings" panose="05000000000000000000" pitchFamily="2" charset="2"/>
              <a:buChar char="u"/>
            </a:pPr>
            <a:r>
              <a:rPr lang="zh-TW" altLang="en-US" sz="2000" dirty="0">
                <a:latin typeface="微軟正黑體" panose="020B0604030504040204" pitchFamily="34" charset="-120"/>
                <a:ea typeface="微軟正黑體" panose="020B0604030504040204" pitchFamily="34" charset="-120"/>
              </a:rPr>
              <a:t>顯著的交互作用，</a:t>
            </a:r>
            <a:r>
              <a:rPr lang="en-US" altLang="zh-TW" sz="2000" dirty="0">
                <a:latin typeface="微軟正黑體" panose="020B0604030504040204" pitchFamily="34" charset="-120"/>
                <a:ea typeface="微軟正黑體" panose="020B0604030504040204" pitchFamily="34" charset="-120"/>
              </a:rPr>
              <a:t>F(1,88)=6.44, p&lt;0.02</a:t>
            </a:r>
            <a:r>
              <a:rPr lang="zh-TW" altLang="en-US" sz="2000" dirty="0" smtClean="0">
                <a:latin typeface="微軟正黑體" panose="020B0604030504040204" pitchFamily="34" charset="-120"/>
                <a:ea typeface="微軟正黑體" panose="020B0604030504040204" pitchFamily="34" charset="-120"/>
              </a:rPr>
              <a:t>，在</a:t>
            </a:r>
            <a:r>
              <a:rPr lang="en-US" altLang="zh-TW" sz="2000" dirty="0">
                <a:latin typeface="微軟正黑體" panose="020B0604030504040204" pitchFamily="34" charset="-120"/>
                <a:ea typeface="微軟正黑體" panose="020B0604030504040204" pitchFamily="34" charset="-120"/>
              </a:rPr>
              <a:t>MER</a:t>
            </a:r>
            <a:r>
              <a:rPr lang="zh-TW" altLang="en-US" sz="2000" dirty="0">
                <a:latin typeface="微軟正黑體" panose="020B0604030504040204" pitchFamily="34" charset="-120"/>
                <a:ea typeface="微軟正黑體" panose="020B0604030504040204" pitchFamily="34" charset="-120"/>
              </a:rPr>
              <a:t>較低時，</a:t>
            </a:r>
            <a:r>
              <a:rPr lang="en-US" altLang="zh-TW" sz="2000" dirty="0">
                <a:latin typeface="微軟正黑體" panose="020B0604030504040204" pitchFamily="34" charset="-120"/>
                <a:ea typeface="微軟正黑體" panose="020B0604030504040204" pitchFamily="34" charset="-120"/>
              </a:rPr>
              <a:t>AER</a:t>
            </a:r>
            <a:r>
              <a:rPr lang="zh-TW" altLang="en-US" sz="2000" dirty="0">
                <a:latin typeface="微軟正黑體" panose="020B0604030504040204" pitchFamily="34" charset="-120"/>
                <a:ea typeface="微軟正黑體" panose="020B0604030504040204" pitchFamily="34" charset="-120"/>
              </a:rPr>
              <a:t>的作用最顯著。順序無影響</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u"/>
            </a:pPr>
            <a:r>
              <a:rPr lang="zh-TW" altLang="en-US" sz="2000" dirty="0" smtClean="0">
                <a:latin typeface="微軟正黑體" panose="020B0604030504040204" pitchFamily="34" charset="-120"/>
                <a:ea typeface="微軟正黑體" panose="020B0604030504040204" pitchFamily="34" charset="-120"/>
              </a:rPr>
              <a:t>參與者</a:t>
            </a:r>
            <a:r>
              <a:rPr lang="zh-TW" altLang="en-US" sz="2000" dirty="0">
                <a:latin typeface="微軟正黑體" panose="020B0604030504040204" pitchFamily="34" charset="-120"/>
                <a:ea typeface="微軟正黑體" panose="020B0604030504040204" pitchFamily="34" charset="-120"/>
              </a:rPr>
              <a:t>在</a:t>
            </a:r>
            <a:r>
              <a:rPr lang="en-US" altLang="zh-TW" sz="2000" dirty="0">
                <a:latin typeface="微軟正黑體" panose="020B0604030504040204" pitchFamily="34" charset="-120"/>
                <a:ea typeface="微軟正黑體" panose="020B0604030504040204" pitchFamily="34" charset="-120"/>
              </a:rPr>
              <a:t>AER</a:t>
            </a:r>
            <a:r>
              <a:rPr lang="zh-TW" altLang="en-US" sz="2000" dirty="0">
                <a:latin typeface="微軟正黑體" panose="020B0604030504040204" pitchFamily="34" charset="-120"/>
                <a:ea typeface="微軟正黑體" panose="020B0604030504040204" pitchFamily="34" charset="-120"/>
              </a:rPr>
              <a:t>較低</a:t>
            </a:r>
            <a:r>
              <a:rPr lang="zh-TW" altLang="en-US" sz="2000" dirty="0" smtClean="0">
                <a:latin typeface="微軟正黑體" panose="020B0604030504040204" pitchFamily="34" charset="-120"/>
                <a:ea typeface="微軟正黑體" panose="020B0604030504040204" pitchFamily="34" charset="-120"/>
              </a:rPr>
              <a:t>時的</a:t>
            </a:r>
            <a:r>
              <a:rPr lang="zh-TW" altLang="en-US" sz="2000" dirty="0">
                <a:latin typeface="微軟正黑體" panose="020B0604030504040204" pitchFamily="34" charset="-120"/>
                <a:ea typeface="微軟正黑體" panose="020B0604030504040204" pitchFamily="34" charset="-120"/>
              </a:rPr>
              <a:t>信任程度顯著高於</a:t>
            </a:r>
            <a:r>
              <a:rPr lang="en-US" altLang="zh-TW" sz="2000" dirty="0">
                <a:latin typeface="微軟正黑體" panose="020B0604030504040204" pitchFamily="34" charset="-120"/>
                <a:ea typeface="微軟正黑體" panose="020B0604030504040204" pitchFamily="34" charset="-120"/>
              </a:rPr>
              <a:t>AER</a:t>
            </a:r>
            <a:r>
              <a:rPr lang="zh-TW" altLang="en-US" sz="2000" dirty="0">
                <a:latin typeface="微軟正黑體" panose="020B0604030504040204" pitchFamily="34" charset="-120"/>
                <a:ea typeface="微軟正黑體" panose="020B0604030504040204" pitchFamily="34" charset="-120"/>
              </a:rPr>
              <a:t>較高時</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F</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1,88</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 28.30</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p &lt; 0.01</a:t>
            </a:r>
          </a:p>
          <a:p>
            <a:pPr marL="342900" indent="-342900">
              <a:lnSpc>
                <a:spcPct val="120000"/>
              </a:lnSpc>
              <a:buFont typeface="Wingdings" panose="05000000000000000000" pitchFamily="2" charset="2"/>
              <a:buChar char="u"/>
            </a:pP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低</a:t>
            </a:r>
            <a:r>
              <a:rPr lang="en-US" altLang="zh-TW" sz="2000" dirty="0">
                <a:latin typeface="微軟正黑體" panose="020B0604030504040204" pitchFamily="34" charset="-120"/>
                <a:ea typeface="微軟正黑體" panose="020B0604030504040204" pitchFamily="34" charset="-120"/>
              </a:rPr>
              <a:t>AER-</a:t>
            </a:r>
            <a:r>
              <a:rPr lang="zh-TW" altLang="en-US" sz="2000" dirty="0">
                <a:latin typeface="微軟正黑體" panose="020B0604030504040204" pitchFamily="34" charset="-120"/>
                <a:ea typeface="微軟正黑體" panose="020B0604030504040204" pitchFamily="34" charset="-120"/>
              </a:rPr>
              <a:t>高</a:t>
            </a:r>
            <a:r>
              <a:rPr lang="en-US" altLang="zh-TW" sz="2000" dirty="0">
                <a:latin typeface="微軟正黑體" panose="020B0604030504040204" pitchFamily="34" charset="-120"/>
                <a:ea typeface="微軟正黑體" panose="020B0604030504040204" pitchFamily="34" charset="-120"/>
              </a:rPr>
              <a:t>MER</a:t>
            </a:r>
            <a:r>
              <a:rPr lang="zh-TW" altLang="en-US" sz="2000" dirty="0">
                <a:latin typeface="微軟正黑體" panose="020B0604030504040204" pitchFamily="34" charset="-120"/>
                <a:ea typeface="微軟正黑體" panose="020B0604030504040204" pitchFamily="34" charset="-120"/>
              </a:rPr>
              <a:t>條件下，系統信任度顯著高於高</a:t>
            </a:r>
            <a:r>
              <a:rPr lang="en-US" altLang="zh-TW" sz="2000" dirty="0">
                <a:latin typeface="微軟正黑體" panose="020B0604030504040204" pitchFamily="34" charset="-120"/>
                <a:ea typeface="微軟正黑體" panose="020B0604030504040204" pitchFamily="34" charset="-120"/>
              </a:rPr>
              <a:t>AER-</a:t>
            </a:r>
            <a:r>
              <a:rPr lang="zh-TW" altLang="en-US" sz="2000" dirty="0">
                <a:latin typeface="微軟正黑體" panose="020B0604030504040204" pitchFamily="34" charset="-120"/>
                <a:ea typeface="微軟正黑體" panose="020B0604030504040204" pitchFamily="34" charset="-120"/>
              </a:rPr>
              <a:t>低</a:t>
            </a:r>
            <a:r>
              <a:rPr lang="en-US" altLang="zh-TW" sz="2000" dirty="0">
                <a:latin typeface="微軟正黑體" panose="020B0604030504040204" pitchFamily="34" charset="-120"/>
                <a:ea typeface="微軟正黑體" panose="020B0604030504040204" pitchFamily="34" charset="-120"/>
              </a:rPr>
              <a:t>MER</a:t>
            </a:r>
            <a:r>
              <a:rPr lang="zh-TW" altLang="en-US" sz="2000" dirty="0">
                <a:latin typeface="微軟正黑體" panose="020B0604030504040204" pitchFamily="34" charset="-120"/>
                <a:ea typeface="微軟正黑體" panose="020B0604030504040204" pitchFamily="34" charset="-120"/>
              </a:rPr>
              <a:t>條件，</a:t>
            </a:r>
            <a:r>
              <a:rPr lang="en-US" altLang="zh-TW" sz="2000" dirty="0">
                <a:latin typeface="微軟正黑體" panose="020B0604030504040204" pitchFamily="34" charset="-120"/>
                <a:ea typeface="微軟正黑體" panose="020B0604030504040204" pitchFamily="34" charset="-120"/>
              </a:rPr>
              <a:t>M</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 4.58</a:t>
            </a:r>
            <a:r>
              <a:rPr lang="zh-TW" altLang="en-US" sz="2000" dirty="0">
                <a:latin typeface="微軟正黑體" panose="020B0604030504040204" pitchFamily="34" charset="-120"/>
                <a:ea typeface="微軟正黑體" panose="020B0604030504040204" pitchFamily="34" charset="-120"/>
              </a:rPr>
              <a:t>對</a:t>
            </a:r>
            <a:r>
              <a:rPr lang="en-US" altLang="zh-TW" sz="2000" dirty="0">
                <a:latin typeface="微軟正黑體" panose="020B0604030504040204" pitchFamily="34" charset="-120"/>
                <a:ea typeface="微軟正黑體" panose="020B0604030504040204" pitchFamily="34" charset="-120"/>
              </a:rPr>
              <a:t>M</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 2.79</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1,88</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 20.4</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p</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&lt;0.01 </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u"/>
            </a:pPr>
            <a:r>
              <a:rPr lang="zh-TW" altLang="en-US" sz="2000" dirty="0">
                <a:latin typeface="微軟正黑體" panose="020B0604030504040204" pitchFamily="34" charset="-120"/>
                <a:ea typeface="微軟正黑體" panose="020B0604030504040204" pitchFamily="34" charset="-120"/>
              </a:rPr>
              <a:t>我們對系統信任的兩個度量，即在自動模式下</a:t>
            </a:r>
            <a:r>
              <a:rPr lang="zh-TW" altLang="en-US" sz="2000" dirty="0" smtClean="0">
                <a:latin typeface="微軟正黑體" panose="020B0604030504040204" pitchFamily="34" charset="-120"/>
                <a:ea typeface="微軟正黑體" panose="020B0604030504040204" pitchFamily="34" charset="-120"/>
              </a:rPr>
              <a:t>的分數，</a:t>
            </a:r>
            <a:r>
              <a:rPr lang="zh-TW" altLang="en-US" sz="2000" dirty="0">
                <a:latin typeface="微軟正黑體" panose="020B0604030504040204" pitchFamily="34" charset="-120"/>
                <a:ea typeface="微軟正黑體" panose="020B0604030504040204" pitchFamily="34" charset="-120"/>
              </a:rPr>
              <a:t>與系統信任評分顯著相關，</a:t>
            </a:r>
            <a:r>
              <a:rPr lang="en-US" altLang="zh-TW" sz="2000" dirty="0">
                <a:latin typeface="微軟正黑體" panose="020B0604030504040204" pitchFamily="34" charset="-120"/>
                <a:ea typeface="微軟正黑體" panose="020B0604030504040204" pitchFamily="34" charset="-120"/>
              </a:rPr>
              <a:t>r=0.35, p&lt;0.01</a:t>
            </a:r>
            <a:r>
              <a:rPr lang="zh-TW" altLang="en-US" sz="20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2238999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79834" y="210341"/>
            <a:ext cx="6641856" cy="629570"/>
          </a:xfrm>
        </p:spPr>
        <p:txBody>
          <a:bodyPr>
            <a:normAutofit/>
          </a:bodyPr>
          <a:lstStyle/>
          <a:p>
            <a:r>
              <a:rPr lang="zh-TW" altLang="en-US" sz="3200" b="1" dirty="0">
                <a:latin typeface="微軟正黑體" panose="020B0604030504040204" pitchFamily="34" charset="-120"/>
                <a:ea typeface="微軟正黑體" panose="020B0604030504040204" pitchFamily="34" charset="-120"/>
              </a:rPr>
              <a:t>操縱對信任和自信等級的影響</a:t>
            </a:r>
          </a:p>
        </p:txBody>
      </p:sp>
      <p:sp>
        <p:nvSpPr>
          <p:cNvPr id="3" name="副標題 2"/>
          <p:cNvSpPr>
            <a:spLocks noGrp="1"/>
          </p:cNvSpPr>
          <p:nvPr>
            <p:ph type="subTitle" idx="1"/>
          </p:nvPr>
        </p:nvSpPr>
        <p:spPr>
          <a:xfrm>
            <a:off x="1488257" y="1061632"/>
            <a:ext cx="8836843" cy="503147"/>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表</a:t>
            </a:r>
            <a:r>
              <a:rPr lang="en-US" altLang="zh-TW" dirty="0" smtClean="0">
                <a:latin typeface="微軟正黑體" panose="020B0604030504040204" pitchFamily="34" charset="-120"/>
                <a:ea typeface="微軟正黑體" panose="020B0604030504040204" pitchFamily="34" charset="-120"/>
              </a:rPr>
              <a:t>5.</a:t>
            </a:r>
            <a:r>
              <a:rPr lang="zh-TW" altLang="en-US" dirty="0" smtClean="0">
                <a:latin typeface="微軟正黑體" panose="020B0604030504040204" pitchFamily="34" charset="-120"/>
                <a:ea typeface="微軟正黑體" panose="020B0604030504040204" pitchFamily="34" charset="-120"/>
              </a:rPr>
              <a:t> 七分</a:t>
            </a:r>
            <a:r>
              <a:rPr lang="zh-TW" altLang="en-US" dirty="0">
                <a:latin typeface="微軟正黑體" panose="020B0604030504040204" pitchFamily="34" charset="-120"/>
                <a:ea typeface="微軟正黑體" panose="020B0604030504040204" pitchFamily="34" charset="-120"/>
              </a:rPr>
              <a:t>制的自信心平均評分（分數越高表示自信水平越高）</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12</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567967554"/>
              </p:ext>
            </p:extLst>
          </p:nvPr>
        </p:nvGraphicFramePr>
        <p:xfrm>
          <a:off x="1404761" y="1564779"/>
          <a:ext cx="9268178" cy="2479040"/>
        </p:xfrm>
        <a:graphic>
          <a:graphicData uri="http://schemas.openxmlformats.org/drawingml/2006/table">
            <a:tbl>
              <a:tblPr firstRow="1" bandRow="1">
                <a:tableStyleId>{00A15C55-8517-42AA-B614-E9B94910E393}</a:tableStyleId>
              </a:tblPr>
              <a:tblGrid>
                <a:gridCol w="1580445"/>
                <a:gridCol w="1100669"/>
                <a:gridCol w="1097844"/>
                <a:gridCol w="1097844"/>
                <a:gridCol w="1097844"/>
                <a:gridCol w="1097844"/>
                <a:gridCol w="1097844"/>
                <a:gridCol w="1097844"/>
              </a:tblGrid>
              <a:tr h="370840">
                <a:tc>
                  <a:txBody>
                    <a:bodyPr/>
                    <a:lstStyle/>
                    <a:p>
                      <a:endParaRPr lang="zh-TW" altLang="en-US" b="1" dirty="0">
                        <a:effectLst/>
                      </a:endParaRPr>
                    </a:p>
                  </a:txBody>
                  <a:tcPr marL="38100" marR="38100" marT="38100" marB="38100" anchor="ctr"/>
                </a:tc>
                <a:tc gridSpan="6">
                  <a:txBody>
                    <a:bodyPr/>
                    <a:lstStyle/>
                    <a:p>
                      <a:r>
                        <a:rPr lang="en-US" b="1">
                          <a:effectLst/>
                        </a:rPr>
                        <a:t>Manual error rate</a:t>
                      </a:r>
                    </a:p>
                  </a:txBody>
                  <a:tcPr marL="38100" marR="38100" marT="38100" marB="3810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endParaRPr lang="zh-TW" altLang="en-US"/>
                    </a:p>
                  </a:txBody>
                  <a:tcPr/>
                </a:tc>
              </a:tr>
              <a:tr h="370840">
                <a:tc>
                  <a:txBody>
                    <a:bodyPr/>
                    <a:lstStyle/>
                    <a:p>
                      <a:endParaRPr lang="zh-TW" altLang="en-US" b="1">
                        <a:effectLst/>
                      </a:endParaRPr>
                    </a:p>
                  </a:txBody>
                  <a:tcPr marL="38100" marR="38100" marT="38100" marB="38100" anchor="ctr"/>
                </a:tc>
                <a:tc>
                  <a:txBody>
                    <a:bodyPr/>
                    <a:lstStyle/>
                    <a:p>
                      <a:endParaRPr lang="zh-TW" altLang="en-US" b="1">
                        <a:effectLst/>
                      </a:endParaRPr>
                    </a:p>
                  </a:txBody>
                  <a:tcPr marL="38100" marR="38100" marT="38100" marB="38100" anchor="ctr"/>
                </a:tc>
                <a:tc gridSpan="2">
                  <a:txBody>
                    <a:bodyPr/>
                    <a:lstStyle/>
                    <a:p>
                      <a:r>
                        <a:rPr lang="en-US" b="1">
                          <a:effectLst/>
                        </a:rPr>
                        <a:t>Low</a:t>
                      </a:r>
                    </a:p>
                  </a:txBody>
                  <a:tcPr marL="38100" marR="38100" marT="38100" marB="38100" anchor="ctr"/>
                </a:tc>
                <a:tc hMerge="1">
                  <a:txBody>
                    <a:bodyPr/>
                    <a:lstStyle/>
                    <a:p>
                      <a:endParaRPr lang="zh-TW" altLang="en-US"/>
                    </a:p>
                  </a:txBody>
                  <a:tcPr/>
                </a:tc>
                <a:tc gridSpan="2">
                  <a:txBody>
                    <a:bodyPr/>
                    <a:lstStyle/>
                    <a:p>
                      <a:r>
                        <a:rPr lang="en-US" b="1">
                          <a:effectLst/>
                        </a:rPr>
                        <a:t>High</a:t>
                      </a:r>
                    </a:p>
                  </a:txBody>
                  <a:tcPr marL="38100" marR="38100" marT="38100" marB="38100" anchor="ctr"/>
                </a:tc>
                <a:tc hMerge="1">
                  <a:txBody>
                    <a:bodyPr/>
                    <a:lstStyle/>
                    <a:p>
                      <a:endParaRPr lang="zh-TW" altLang="en-US"/>
                    </a:p>
                  </a:txBody>
                  <a:tcPr/>
                </a:tc>
                <a:tc gridSpan="2">
                  <a:txBody>
                    <a:bodyPr/>
                    <a:lstStyle/>
                    <a:p>
                      <a:r>
                        <a:rPr lang="en-US" b="1">
                          <a:effectLst/>
                        </a:rPr>
                        <a:t>Total</a:t>
                      </a:r>
                    </a:p>
                  </a:txBody>
                  <a:tcPr marL="38100" marR="38100" marT="38100" marB="38100" anchor="ctr"/>
                </a:tc>
                <a:tc hMerge="1">
                  <a:txBody>
                    <a:bodyPr/>
                    <a:lstStyle/>
                    <a:p>
                      <a:endParaRPr lang="zh-TW" altLang="en-US"/>
                    </a:p>
                  </a:txBody>
                  <a:tcPr/>
                </a:tc>
              </a:tr>
              <a:tr h="370840">
                <a:tc>
                  <a:txBody>
                    <a:bodyPr/>
                    <a:lstStyle/>
                    <a:p>
                      <a:endParaRPr lang="zh-TW" altLang="en-US" b="1">
                        <a:effectLst/>
                      </a:endParaRPr>
                    </a:p>
                  </a:txBody>
                  <a:tcPr marL="38100" marR="38100" marT="38100" marB="38100" anchor="ctr"/>
                </a:tc>
                <a:tc>
                  <a:txBody>
                    <a:bodyPr/>
                    <a:lstStyle/>
                    <a:p>
                      <a:endParaRPr lang="zh-TW" altLang="en-US" b="1">
                        <a:effectLst/>
                      </a:endParaRPr>
                    </a:p>
                  </a:txBody>
                  <a:tcPr marL="38100" marR="38100" marT="38100" marB="38100" anchor="ctr"/>
                </a:tc>
                <a:tc>
                  <a:txBody>
                    <a:bodyPr/>
                    <a:lstStyle/>
                    <a:p>
                      <a:r>
                        <a:rPr lang="en-US" b="1" i="1">
                          <a:effectLst/>
                        </a:rPr>
                        <a:t>M</a:t>
                      </a:r>
                      <a:endParaRPr lang="en-US" b="1">
                        <a:effectLst/>
                      </a:endParaRPr>
                    </a:p>
                  </a:txBody>
                  <a:tcPr marL="38100" marR="38100" marT="38100" marB="38100" anchor="ctr"/>
                </a:tc>
                <a:tc>
                  <a:txBody>
                    <a:bodyPr/>
                    <a:lstStyle/>
                    <a:p>
                      <a:r>
                        <a:rPr lang="en-US" b="1" cap="small">
                          <a:effectLst/>
                        </a:rPr>
                        <a:t>s.d.</a:t>
                      </a:r>
                      <a:endParaRPr lang="en-US" b="1">
                        <a:effectLst/>
                      </a:endParaRPr>
                    </a:p>
                  </a:txBody>
                  <a:tcPr marL="38100" marR="38100" marT="38100" marB="38100" anchor="ctr"/>
                </a:tc>
                <a:tc>
                  <a:txBody>
                    <a:bodyPr/>
                    <a:lstStyle/>
                    <a:p>
                      <a:r>
                        <a:rPr lang="en-US" b="1" i="1">
                          <a:effectLst/>
                        </a:rPr>
                        <a:t>M</a:t>
                      </a:r>
                      <a:endParaRPr lang="en-US" b="1">
                        <a:effectLst/>
                      </a:endParaRPr>
                    </a:p>
                  </a:txBody>
                  <a:tcPr marL="38100" marR="38100" marT="38100" marB="38100" anchor="ctr"/>
                </a:tc>
                <a:tc>
                  <a:txBody>
                    <a:bodyPr/>
                    <a:lstStyle/>
                    <a:p>
                      <a:r>
                        <a:rPr lang="en-US" b="1" cap="small">
                          <a:effectLst/>
                        </a:rPr>
                        <a:t>s.d.</a:t>
                      </a:r>
                      <a:endParaRPr lang="en-US" b="1">
                        <a:effectLst/>
                      </a:endParaRPr>
                    </a:p>
                  </a:txBody>
                  <a:tcPr marL="38100" marR="38100" marT="38100" marB="38100" anchor="ctr"/>
                </a:tc>
                <a:tc>
                  <a:txBody>
                    <a:bodyPr/>
                    <a:lstStyle/>
                    <a:p>
                      <a:r>
                        <a:rPr lang="en-US" b="1" i="1">
                          <a:effectLst/>
                        </a:rPr>
                        <a:t>M</a:t>
                      </a:r>
                      <a:endParaRPr lang="en-US" b="1">
                        <a:effectLst/>
                      </a:endParaRPr>
                    </a:p>
                  </a:txBody>
                  <a:tcPr marL="38100" marR="38100" marT="38100" marB="38100" anchor="ctr"/>
                </a:tc>
                <a:tc>
                  <a:txBody>
                    <a:bodyPr/>
                    <a:lstStyle/>
                    <a:p>
                      <a:r>
                        <a:rPr lang="en-US" b="1" cap="small">
                          <a:effectLst/>
                        </a:rPr>
                        <a:t>s.d.</a:t>
                      </a:r>
                      <a:endParaRPr lang="en-US" b="1">
                        <a:effectLst/>
                      </a:endParaRPr>
                    </a:p>
                  </a:txBody>
                  <a:tcPr marL="38100" marR="38100" marT="38100" marB="38100" anchor="ctr"/>
                </a:tc>
              </a:tr>
              <a:tr h="370840">
                <a:tc>
                  <a:txBody>
                    <a:bodyPr/>
                    <a:lstStyle/>
                    <a:p>
                      <a:r>
                        <a:rPr lang="en-US">
                          <a:effectLst/>
                        </a:rPr>
                        <a:t>Automation error rate</a:t>
                      </a:r>
                    </a:p>
                  </a:txBody>
                  <a:tcPr marL="38100" marR="38100" marT="38100" marB="38100" anchor="ctr"/>
                </a:tc>
                <a:tc>
                  <a:txBody>
                    <a:bodyPr/>
                    <a:lstStyle/>
                    <a:p>
                      <a:r>
                        <a:rPr lang="en-US">
                          <a:effectLst/>
                        </a:rPr>
                        <a:t>Low</a:t>
                      </a:r>
                    </a:p>
                  </a:txBody>
                  <a:tcPr marL="38100" marR="38100" marT="38100" marB="38100" anchor="ctr"/>
                </a:tc>
                <a:tc>
                  <a:txBody>
                    <a:bodyPr/>
                    <a:lstStyle/>
                    <a:p>
                      <a:r>
                        <a:rPr lang="en-US" altLang="zh-TW" dirty="0">
                          <a:effectLst/>
                        </a:rPr>
                        <a:t>5.37</a:t>
                      </a:r>
                    </a:p>
                  </a:txBody>
                  <a:tcPr marL="38100" marR="38100" marT="38100" marB="38100" anchor="ctr"/>
                </a:tc>
                <a:tc>
                  <a:txBody>
                    <a:bodyPr/>
                    <a:lstStyle/>
                    <a:p>
                      <a:r>
                        <a:rPr lang="en-US" altLang="zh-TW">
                          <a:effectLst/>
                        </a:rPr>
                        <a:t>1.06</a:t>
                      </a:r>
                    </a:p>
                  </a:txBody>
                  <a:tcPr marL="38100" marR="38100" marT="38100" marB="38100" anchor="ctr"/>
                </a:tc>
                <a:tc>
                  <a:txBody>
                    <a:bodyPr/>
                    <a:lstStyle/>
                    <a:p>
                      <a:r>
                        <a:rPr lang="en-US" altLang="zh-TW" dirty="0">
                          <a:solidFill>
                            <a:schemeClr val="accent1">
                              <a:lumMod val="75000"/>
                            </a:schemeClr>
                          </a:solidFill>
                          <a:effectLst/>
                        </a:rPr>
                        <a:t>4.46</a:t>
                      </a:r>
                    </a:p>
                  </a:txBody>
                  <a:tcPr marL="38100" marR="38100" marT="38100" marB="38100" anchor="ctr"/>
                </a:tc>
                <a:tc>
                  <a:txBody>
                    <a:bodyPr/>
                    <a:lstStyle/>
                    <a:p>
                      <a:r>
                        <a:rPr lang="en-US" altLang="zh-TW">
                          <a:effectLst/>
                        </a:rPr>
                        <a:t>1.72</a:t>
                      </a:r>
                    </a:p>
                  </a:txBody>
                  <a:tcPr marL="38100" marR="38100" marT="38100" marB="38100" anchor="ctr"/>
                </a:tc>
                <a:tc>
                  <a:txBody>
                    <a:bodyPr/>
                    <a:lstStyle/>
                    <a:p>
                      <a:r>
                        <a:rPr lang="en-US" altLang="zh-TW">
                          <a:effectLst/>
                        </a:rPr>
                        <a:t>4.92</a:t>
                      </a:r>
                    </a:p>
                  </a:txBody>
                  <a:tcPr marL="38100" marR="38100" marT="38100" marB="38100" anchor="ctr"/>
                </a:tc>
                <a:tc>
                  <a:txBody>
                    <a:bodyPr/>
                    <a:lstStyle/>
                    <a:p>
                      <a:r>
                        <a:rPr lang="en-US" altLang="zh-TW">
                          <a:effectLst/>
                        </a:rPr>
                        <a:t>1.49</a:t>
                      </a:r>
                    </a:p>
                  </a:txBody>
                  <a:tcPr marL="38100" marR="38100" marT="38100" marB="38100" anchor="ctr"/>
                </a:tc>
              </a:tr>
              <a:tr h="370840">
                <a:tc>
                  <a:txBody>
                    <a:bodyPr/>
                    <a:lstStyle/>
                    <a:p>
                      <a:endParaRPr lang="zh-TW" altLang="en-US">
                        <a:effectLst/>
                      </a:endParaRPr>
                    </a:p>
                  </a:txBody>
                  <a:tcPr marL="38100" marR="38100" marT="38100" marB="38100" anchor="ctr"/>
                </a:tc>
                <a:tc>
                  <a:txBody>
                    <a:bodyPr/>
                    <a:lstStyle/>
                    <a:p>
                      <a:r>
                        <a:rPr lang="en-US">
                          <a:effectLst/>
                        </a:rPr>
                        <a:t>High</a:t>
                      </a:r>
                    </a:p>
                  </a:txBody>
                  <a:tcPr marL="38100" marR="38100" marT="38100" marB="38100" anchor="ctr"/>
                </a:tc>
                <a:tc>
                  <a:txBody>
                    <a:bodyPr/>
                    <a:lstStyle/>
                    <a:p>
                      <a:r>
                        <a:rPr lang="en-US" altLang="zh-TW" dirty="0">
                          <a:solidFill>
                            <a:srgbClr val="FF0000"/>
                          </a:solidFill>
                          <a:effectLst/>
                        </a:rPr>
                        <a:t>5.58</a:t>
                      </a:r>
                    </a:p>
                  </a:txBody>
                  <a:tcPr marL="38100" marR="38100" marT="38100" marB="38100" anchor="ctr"/>
                </a:tc>
                <a:tc>
                  <a:txBody>
                    <a:bodyPr/>
                    <a:lstStyle/>
                    <a:p>
                      <a:r>
                        <a:rPr lang="en-US" altLang="zh-TW" dirty="0">
                          <a:effectLst/>
                        </a:rPr>
                        <a:t>1.18</a:t>
                      </a:r>
                    </a:p>
                  </a:txBody>
                  <a:tcPr marL="38100" marR="38100" marT="38100" marB="38100" anchor="ctr"/>
                </a:tc>
                <a:tc>
                  <a:txBody>
                    <a:bodyPr/>
                    <a:lstStyle/>
                    <a:p>
                      <a:r>
                        <a:rPr lang="en-US" altLang="zh-TW">
                          <a:effectLst/>
                        </a:rPr>
                        <a:t>4.75</a:t>
                      </a:r>
                    </a:p>
                  </a:txBody>
                  <a:tcPr marL="38100" marR="38100" marT="38100" marB="38100" anchor="ctr"/>
                </a:tc>
                <a:tc>
                  <a:txBody>
                    <a:bodyPr/>
                    <a:lstStyle/>
                    <a:p>
                      <a:r>
                        <a:rPr lang="en-US" altLang="zh-TW">
                          <a:effectLst/>
                        </a:rPr>
                        <a:t>1.29</a:t>
                      </a:r>
                    </a:p>
                  </a:txBody>
                  <a:tcPr marL="38100" marR="38100" marT="38100" marB="38100" anchor="ctr"/>
                </a:tc>
                <a:tc>
                  <a:txBody>
                    <a:bodyPr/>
                    <a:lstStyle/>
                    <a:p>
                      <a:r>
                        <a:rPr lang="en-US" altLang="zh-TW">
                          <a:effectLst/>
                        </a:rPr>
                        <a:t>5.17</a:t>
                      </a:r>
                    </a:p>
                  </a:txBody>
                  <a:tcPr marL="38100" marR="38100" marT="38100" marB="38100" anchor="ctr"/>
                </a:tc>
                <a:tc>
                  <a:txBody>
                    <a:bodyPr/>
                    <a:lstStyle/>
                    <a:p>
                      <a:r>
                        <a:rPr lang="en-US" altLang="zh-TW">
                          <a:effectLst/>
                        </a:rPr>
                        <a:t>1.29</a:t>
                      </a:r>
                    </a:p>
                  </a:txBody>
                  <a:tcPr marL="38100" marR="38100" marT="38100" marB="38100" anchor="ctr"/>
                </a:tc>
              </a:tr>
              <a:tr h="370840">
                <a:tc>
                  <a:txBody>
                    <a:bodyPr/>
                    <a:lstStyle/>
                    <a:p>
                      <a:endParaRPr lang="zh-TW" altLang="en-US">
                        <a:effectLst/>
                      </a:endParaRPr>
                    </a:p>
                  </a:txBody>
                  <a:tcPr marL="38100" marR="38100" marT="38100" marB="38100" anchor="ctr"/>
                </a:tc>
                <a:tc>
                  <a:txBody>
                    <a:bodyPr/>
                    <a:lstStyle/>
                    <a:p>
                      <a:r>
                        <a:rPr lang="en-US">
                          <a:effectLst/>
                        </a:rPr>
                        <a:t>Total</a:t>
                      </a:r>
                    </a:p>
                  </a:txBody>
                  <a:tcPr marL="38100" marR="38100" marT="38100" marB="38100" anchor="ctr"/>
                </a:tc>
                <a:tc>
                  <a:txBody>
                    <a:bodyPr/>
                    <a:lstStyle/>
                    <a:p>
                      <a:r>
                        <a:rPr lang="en-US" altLang="zh-TW">
                          <a:effectLst/>
                        </a:rPr>
                        <a:t>5.48</a:t>
                      </a:r>
                    </a:p>
                  </a:txBody>
                  <a:tcPr marL="38100" marR="38100" marT="38100" marB="38100" anchor="ctr"/>
                </a:tc>
                <a:tc>
                  <a:txBody>
                    <a:bodyPr/>
                    <a:lstStyle/>
                    <a:p>
                      <a:r>
                        <a:rPr lang="en-US" altLang="zh-TW">
                          <a:effectLst/>
                        </a:rPr>
                        <a:t>1.11</a:t>
                      </a:r>
                    </a:p>
                  </a:txBody>
                  <a:tcPr marL="38100" marR="38100" marT="38100" marB="38100" anchor="ctr"/>
                </a:tc>
                <a:tc>
                  <a:txBody>
                    <a:bodyPr/>
                    <a:lstStyle/>
                    <a:p>
                      <a:r>
                        <a:rPr lang="en-US" altLang="zh-TW">
                          <a:effectLst/>
                        </a:rPr>
                        <a:t>4.60</a:t>
                      </a:r>
                    </a:p>
                  </a:txBody>
                  <a:tcPr marL="38100" marR="38100" marT="38100" marB="38100" anchor="ctr"/>
                </a:tc>
                <a:tc>
                  <a:txBody>
                    <a:bodyPr/>
                    <a:lstStyle/>
                    <a:p>
                      <a:r>
                        <a:rPr lang="en-US" altLang="zh-TW">
                          <a:effectLst/>
                        </a:rPr>
                        <a:t>1.51</a:t>
                      </a:r>
                    </a:p>
                  </a:txBody>
                  <a:tcPr marL="38100" marR="38100" marT="38100" marB="38100" anchor="ctr"/>
                </a:tc>
                <a:tc>
                  <a:txBody>
                    <a:bodyPr/>
                    <a:lstStyle/>
                    <a:p>
                      <a:r>
                        <a:rPr lang="en-US" altLang="zh-TW" dirty="0">
                          <a:effectLst/>
                        </a:rPr>
                        <a:t>5.04</a:t>
                      </a:r>
                    </a:p>
                  </a:txBody>
                  <a:tcPr marL="38100" marR="38100" marT="38100" marB="38100" anchor="ctr"/>
                </a:tc>
                <a:tc>
                  <a:txBody>
                    <a:bodyPr/>
                    <a:lstStyle/>
                    <a:p>
                      <a:r>
                        <a:rPr lang="en-US" altLang="zh-TW" dirty="0">
                          <a:effectLst/>
                        </a:rPr>
                        <a:t>1.39</a:t>
                      </a:r>
                    </a:p>
                  </a:txBody>
                  <a:tcPr marL="38100" marR="38100" marT="38100" marB="38100" anchor="ctr"/>
                </a:tc>
              </a:tr>
            </a:tbl>
          </a:graphicData>
        </a:graphic>
      </p:graphicFrame>
      <p:sp>
        <p:nvSpPr>
          <p:cNvPr id="8" name="矩形 7"/>
          <p:cNvSpPr/>
          <p:nvPr/>
        </p:nvSpPr>
        <p:spPr>
          <a:xfrm>
            <a:off x="62089" y="4180344"/>
            <a:ext cx="12067822" cy="2677656"/>
          </a:xfrm>
          <a:prstGeom prst="rect">
            <a:avLst/>
          </a:prstGeom>
        </p:spPr>
        <p:txBody>
          <a:bodyPr wrap="square">
            <a:spAutoFit/>
          </a:bodyPr>
          <a:lstStyle/>
          <a:p>
            <a:pPr marL="342900" indent="-342900">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沒有發現</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與</a:t>
            </a:r>
            <a:r>
              <a:rPr lang="en-US" altLang="zh-TW" sz="2400" dirty="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之間</a:t>
            </a:r>
            <a:r>
              <a:rPr lang="zh-TW" altLang="en-US" sz="2400" dirty="0" smtClean="0">
                <a:latin typeface="微軟正黑體" panose="020B0604030504040204" pitchFamily="34" charset="-120"/>
                <a:ea typeface="微軟正黑體" panose="020B0604030504040204" pitchFamily="34" charset="-120"/>
              </a:rPr>
              <a:t>的交互作用、順序影響</a:t>
            </a:r>
            <a:endParaRPr lang="en-US" altLang="zh-TW" sz="2400"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自信</a:t>
            </a:r>
            <a:r>
              <a:rPr lang="zh-TW" altLang="en-US" sz="2400" dirty="0">
                <a:latin typeface="微軟正黑體" panose="020B0604030504040204" pitchFamily="34" charset="-120"/>
                <a:ea typeface="微軟正黑體" panose="020B0604030504040204" pitchFamily="34" charset="-120"/>
              </a:rPr>
              <a:t>等級遠高於系統信任等級（自信度</a:t>
            </a:r>
            <a:r>
              <a:rPr lang="en-US" altLang="zh-TW" sz="2400" dirty="0">
                <a:latin typeface="微軟正黑體" panose="020B0604030504040204" pitchFamily="34" charset="-120"/>
                <a:ea typeface="微軟正黑體" panose="020B0604030504040204" pitchFamily="34" charset="-120"/>
              </a:rPr>
              <a:t>M</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5.04 </a:t>
            </a:r>
            <a:r>
              <a:rPr lang="zh-TW" altLang="en-US" sz="2400" dirty="0">
                <a:latin typeface="微軟正黑體" panose="020B0604030504040204" pitchFamily="34" charset="-120"/>
                <a:ea typeface="微軟正黑體" panose="020B0604030504040204" pitchFamily="34" charset="-120"/>
              </a:rPr>
              <a:t>，系統信任度</a:t>
            </a:r>
            <a:r>
              <a:rPr lang="en-US" altLang="zh-TW" sz="2400" dirty="0">
                <a:latin typeface="微軟正黑體" panose="020B0604030504040204" pitchFamily="34" charset="-120"/>
                <a:ea typeface="微軟正黑體" panose="020B0604030504040204" pitchFamily="34" charset="-120"/>
              </a:rPr>
              <a:t>M</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4.05</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高</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條件下，自信心等級低於在低</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1,88</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9.37</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&lt;0.01</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低</a:t>
            </a:r>
            <a:r>
              <a:rPr lang="en-US" altLang="zh-TW" sz="2400" dirty="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高</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條件下的自信心信任等級明顯低於在高</a:t>
            </a:r>
            <a:r>
              <a:rPr lang="en-US" altLang="zh-TW" sz="2400" dirty="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低</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條件下的自信心，</a:t>
            </a:r>
            <a:r>
              <a:rPr lang="en-US" altLang="zh-TW" sz="2400" dirty="0">
                <a:latin typeface="微軟正黑體" panose="020B0604030504040204" pitchFamily="34" charset="-120"/>
                <a:ea typeface="微軟正黑體" panose="020B0604030504040204" pitchFamily="34" charset="-120"/>
              </a:rPr>
              <a:t>M</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4.46 vs M</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5.58</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1,88</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7.56</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&lt;0.01</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我們的兩種自信心量度，即手動模式下</a:t>
            </a:r>
            <a:r>
              <a:rPr lang="zh-TW" altLang="en-US" sz="2400" dirty="0" smtClean="0">
                <a:latin typeface="微軟正黑體" panose="020B0604030504040204" pitchFamily="34" charset="-120"/>
                <a:ea typeface="微軟正黑體" panose="020B0604030504040204" pitchFamily="34" charset="-120"/>
              </a:rPr>
              <a:t>的分數和</a:t>
            </a:r>
            <a:r>
              <a:rPr lang="zh-TW" altLang="en-US" sz="2400" dirty="0">
                <a:latin typeface="微軟正黑體" panose="020B0604030504040204" pitchFamily="34" charset="-120"/>
                <a:ea typeface="微軟正黑體" panose="020B0604030504040204" pitchFamily="34" charset="-120"/>
              </a:rPr>
              <a:t>自信心等級顯著相關，</a:t>
            </a:r>
            <a:r>
              <a:rPr lang="en-US" altLang="zh-TW" sz="2400" dirty="0">
                <a:latin typeface="微軟正黑體" panose="020B0604030504040204" pitchFamily="34" charset="-120"/>
                <a:ea typeface="微軟正黑體" panose="020B0604030504040204" pitchFamily="34" charset="-120"/>
              </a:rPr>
              <a:t>r = 0.36</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 &lt;0.01</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3342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13</a:t>
            </a:fld>
            <a:endParaRPr lang="zh-TW" altLang="en-US"/>
          </a:p>
        </p:txBody>
      </p:sp>
      <p:sp>
        <p:nvSpPr>
          <p:cNvPr id="6" name="矩形 5"/>
          <p:cNvSpPr/>
          <p:nvPr/>
        </p:nvSpPr>
        <p:spPr>
          <a:xfrm>
            <a:off x="703310" y="1790922"/>
            <a:ext cx="10763579" cy="4413516"/>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在自動模式下，錯誤率低</a:t>
            </a:r>
            <a:r>
              <a:rPr lang="zh-TW" altLang="en-US" sz="2400" dirty="0" smtClean="0">
                <a:latin typeface="微軟正黑體" panose="020B0604030504040204" pitchFamily="34" charset="-120"/>
                <a:ea typeface="微軟正黑體" panose="020B0604030504040204" pitchFamily="34" charset="-120"/>
              </a:rPr>
              <a:t>的比錯誤率</a:t>
            </a:r>
            <a:r>
              <a:rPr lang="zh-TW" altLang="en-US" sz="2400" dirty="0">
                <a:latin typeface="微軟正黑體" panose="020B0604030504040204" pitchFamily="34" charset="-120"/>
                <a:ea typeface="微軟正黑體" panose="020B0604030504040204" pitchFamily="34" charset="-120"/>
              </a:rPr>
              <a:t>高</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模式</a:t>
            </a:r>
            <a:r>
              <a:rPr lang="zh-TW" altLang="en-US" sz="2400" dirty="0" smtClean="0">
                <a:latin typeface="微軟正黑體" panose="020B0604030504040204" pitchFamily="34" charset="-120"/>
                <a:ea typeface="微軟正黑體" panose="020B0604030504040204" pitchFamily="34" charset="-120"/>
              </a:rPr>
              <a:t>更</a:t>
            </a:r>
            <a:r>
              <a:rPr lang="zh-TW" altLang="en-US" sz="2400" dirty="0">
                <a:latin typeface="微軟正黑體" panose="020B0604030504040204" pitchFamily="34" charset="-120"/>
                <a:ea typeface="微軟正黑體" panose="020B0604030504040204" pitchFamily="34" charset="-120"/>
              </a:rPr>
              <a:t>容易選擇自動模式。手動模式下的錯誤率也有類似的</a:t>
            </a:r>
            <a:r>
              <a:rPr lang="zh-TW" altLang="en-US" sz="2400" dirty="0" smtClean="0">
                <a:latin typeface="微軟正黑體" panose="020B0604030504040204" pitchFamily="34" charset="-120"/>
                <a:ea typeface="微軟正黑體" panose="020B0604030504040204" pitchFamily="34" charset="-120"/>
              </a:rPr>
              <a:t>影響</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我們</a:t>
            </a:r>
            <a:r>
              <a:rPr lang="zh-TW" altLang="en-US" sz="2400" dirty="0">
                <a:latin typeface="微軟正黑體" panose="020B0604030504040204" pitchFamily="34" charset="-120"/>
                <a:ea typeface="微軟正黑體" panose="020B0604030504040204" pitchFamily="34" charset="-120"/>
              </a:rPr>
              <a:t>的數據表明，參與者傾向於使用手動模式而不是自動模式，這表明他們對自己的信任程度高於對系統的信任</a:t>
            </a:r>
            <a:r>
              <a:rPr lang="zh-TW" altLang="en-US" sz="2400" dirty="0" smtClean="0">
                <a:latin typeface="微軟正黑體" panose="020B0604030504040204" pitchFamily="34" charset="-120"/>
                <a:ea typeface="微軟正黑體" panose="020B0604030504040204" pitchFamily="34" charset="-120"/>
              </a:rPr>
              <a:t>。結果與</a:t>
            </a:r>
            <a:r>
              <a:rPr lang="en-US" altLang="zh-TW" sz="2400" dirty="0">
                <a:latin typeface="微軟正黑體" panose="020B0604030504040204" pitchFamily="34" charset="-120"/>
                <a:ea typeface="微軟正黑體" panose="020B0604030504040204" pitchFamily="34" charset="-120"/>
              </a:rPr>
              <a:t>Lee and Moray (1994)</a:t>
            </a:r>
            <a:r>
              <a:rPr lang="zh-TW" altLang="en-US" sz="2400" dirty="0" smtClean="0">
                <a:latin typeface="微軟正黑體" panose="020B0604030504040204" pitchFamily="34" charset="-120"/>
                <a:ea typeface="微軟正黑體" panose="020B0604030504040204" pitchFamily="34" charset="-120"/>
              </a:rPr>
              <a:t>的</a:t>
            </a:r>
            <a:r>
              <a:rPr lang="zh-TW" altLang="en-US" sz="2400" dirty="0">
                <a:latin typeface="微軟正黑體" panose="020B0604030504040204" pitchFamily="34" charset="-120"/>
                <a:ea typeface="微軟正黑體" panose="020B0604030504040204" pitchFamily="34" charset="-120"/>
              </a:rPr>
              <a:t>結果</a:t>
            </a:r>
            <a:r>
              <a:rPr lang="zh-TW" altLang="en-US" sz="2400" dirty="0" smtClean="0">
                <a:latin typeface="微軟正黑體" panose="020B0604030504040204" pitchFamily="34" charset="-120"/>
                <a:ea typeface="微軟正黑體" panose="020B0604030504040204" pitchFamily="34" charset="-120"/>
              </a:rPr>
              <a:t>一致，</a:t>
            </a:r>
            <a:r>
              <a:rPr lang="zh-TW" altLang="en-US" sz="2400" dirty="0">
                <a:latin typeface="微軟正黑體" panose="020B0604030504040204" pitchFamily="34" charset="-120"/>
                <a:ea typeface="微軟正黑體" panose="020B0604030504040204" pitchFamily="34" charset="-120"/>
              </a:rPr>
              <a:t>即相信自己的能力多於相信系統的</a:t>
            </a:r>
            <a:r>
              <a:rPr lang="zh-TW" altLang="en-US" sz="2400" dirty="0" smtClean="0">
                <a:latin typeface="微軟正黑體" panose="020B0604030504040204" pitchFamily="34" charset="-120"/>
                <a:ea typeface="微軟正黑體" panose="020B0604030504040204" pitchFamily="34" charset="-120"/>
              </a:rPr>
              <a:t>能力。</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錯誤</a:t>
            </a:r>
            <a:r>
              <a:rPr lang="zh-TW" altLang="en-US" sz="2400" dirty="0">
                <a:latin typeface="微軟正黑體" panose="020B0604030504040204" pitchFamily="34" charset="-120"/>
                <a:ea typeface="微軟正黑體" panose="020B0604030504040204" pitchFamily="34" charset="-120"/>
              </a:rPr>
              <a:t>反饋可能會影響認知表示，這反過來又引導人們做出信任系統能力或信任自己能力的決定</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高</a:t>
            </a:r>
            <a:r>
              <a:rPr lang="zh-TW" altLang="en-US" sz="2400" dirty="0">
                <a:latin typeface="微軟正黑體" panose="020B0604030504040204" pitchFamily="34" charset="-120"/>
                <a:ea typeface="微軟正黑體" panose="020B0604030504040204" pitchFamily="34" charset="-120"/>
              </a:rPr>
              <a:t>的</a:t>
            </a:r>
            <a:r>
              <a:rPr lang="en-US" altLang="zh-TW" sz="2400" dirty="0">
                <a:latin typeface="微軟正黑體" panose="020B0604030504040204" pitchFamily="34" charset="-120"/>
                <a:ea typeface="微軟正黑體" panose="020B0604030504040204" pitchFamily="34" charset="-120"/>
              </a:rPr>
              <a:t>MERs</a:t>
            </a:r>
            <a:r>
              <a:rPr lang="zh-TW" altLang="en-US" sz="2400" dirty="0">
                <a:latin typeface="微軟正黑體" panose="020B0604030504040204" pitchFamily="34" charset="-120"/>
                <a:ea typeface="微軟正黑體" panose="020B0604030504040204" pitchFamily="34" charset="-120"/>
              </a:rPr>
              <a:t>使參與者意識到城市的路線規劃確實是個不穩定的事情，而這反過來可能會對自動模式下的信任產生負面</a:t>
            </a:r>
            <a:r>
              <a:rPr lang="zh-TW" altLang="en-US" sz="2400" dirty="0" smtClean="0">
                <a:latin typeface="微軟正黑體" panose="020B0604030504040204" pitchFamily="34" charset="-120"/>
                <a:ea typeface="微軟正黑體" panose="020B0604030504040204" pitchFamily="34" charset="-120"/>
              </a:rPr>
              <a:t>影響</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8106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14</a:t>
            </a:fld>
            <a:endParaRPr lang="zh-TW" altLang="en-US"/>
          </a:p>
        </p:txBody>
      </p:sp>
      <p:sp>
        <p:nvSpPr>
          <p:cNvPr id="6" name="矩形 5"/>
          <p:cNvSpPr/>
          <p:nvPr/>
        </p:nvSpPr>
        <p:spPr>
          <a:xfrm>
            <a:off x="836660" y="1690596"/>
            <a:ext cx="10763579" cy="3453253"/>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信任</a:t>
            </a:r>
            <a:r>
              <a:rPr lang="zh-TW" altLang="en-US" sz="2400" dirty="0">
                <a:latin typeface="微軟正黑體" panose="020B0604030504040204" pitchFamily="34" charset="-120"/>
                <a:ea typeface="微軟正黑體" panose="020B0604030504040204" pitchFamily="34" charset="-120"/>
              </a:rPr>
              <a:t>度和自信度之間的差異可以很好地預測控制權的分配，而且還暗示了對系統能力的信任存在根本偏見。然而，由於這些討論都是基於單個實驗的結果，需要進一步的研究來證實和解釋這些發現</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人們</a:t>
            </a:r>
            <a:r>
              <a:rPr lang="zh-TW" altLang="en-US" sz="2400" dirty="0">
                <a:latin typeface="微軟正黑體" panose="020B0604030504040204" pitchFamily="34" charset="-120"/>
                <a:ea typeface="微軟正黑體" panose="020B0604030504040204" pitchFamily="34" charset="-120"/>
              </a:rPr>
              <a:t>也可以將信任建立在“二手經驗”上，即以推薦或與系統的互動報告的形式獲得他人的經驗。這種間接信息與個人在建立信任方面的經歷究竟有何不同，或者它如何能被用來鼓勵適當地使用自動化，這些仍有待討論。</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07028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結論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15</a:t>
            </a:fld>
            <a:endParaRPr lang="zh-TW" altLang="en-US"/>
          </a:p>
        </p:txBody>
      </p:sp>
      <p:sp>
        <p:nvSpPr>
          <p:cNvPr id="6" name="矩形 5"/>
          <p:cNvSpPr/>
          <p:nvPr/>
        </p:nvSpPr>
        <p:spPr>
          <a:xfrm>
            <a:off x="836660" y="1690596"/>
            <a:ext cx="10763579" cy="3933384"/>
          </a:xfrm>
          <a:prstGeom prst="rect">
            <a:avLst/>
          </a:prstGeom>
        </p:spPr>
        <p:txBody>
          <a:bodyPr wrap="square">
            <a:spAutoFit/>
          </a:bodyPr>
          <a:lstStyle/>
          <a:p>
            <a:pPr marL="285750" indent="-285750">
              <a:lnSpc>
                <a:spcPct val="130000"/>
              </a:lnSpc>
              <a:buFont typeface="Wingdings" panose="05000000000000000000" pitchFamily="2" charset="2"/>
              <a:buChar char="Ø"/>
            </a:pPr>
            <a:r>
              <a:rPr lang="en-US" altLang="zh-TW" sz="2400" dirty="0" err="1" smtClean="0">
                <a:latin typeface="微軟正黑體" panose="020B0604030504040204" pitchFamily="34" charset="-120"/>
                <a:ea typeface="微軟正黑體" panose="020B0604030504040204" pitchFamily="34" charset="-120"/>
              </a:rPr>
              <a:t>Parasuraman</a:t>
            </a:r>
            <a:r>
              <a:rPr lang="en-US" altLang="zh-TW"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and Riley (1997</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通過允許用戶了解系統使用的過程，他們可能會了解系統，並對系統的功能更加信任。因此，如果新技術的設計者找到了使用戶能夠通過過程反饋了解系統決策規則的方式，則可以</a:t>
            </a:r>
            <a:r>
              <a:rPr lang="zh-TW" altLang="en-US" sz="2400" b="1" dirty="0">
                <a:latin typeface="微軟正黑體" panose="020B0604030504040204" pitchFamily="34" charset="-120"/>
                <a:ea typeface="微軟正黑體" panose="020B0604030504040204" pitchFamily="34" charset="-120"/>
              </a:rPr>
              <a:t>防止自動化的濫用</a:t>
            </a:r>
            <a:r>
              <a:rPr lang="zh-TW" altLang="en-US" sz="2400" dirty="0">
                <a:latin typeface="微軟正黑體" panose="020B0604030504040204" pitchFamily="34" charset="-120"/>
                <a:ea typeface="微軟正黑體" panose="020B0604030504040204" pitchFamily="34" charset="-120"/>
              </a:rPr>
              <a:t>。一定程度的透明性可以</a:t>
            </a:r>
            <a:r>
              <a:rPr lang="zh-TW" altLang="en-US" sz="2400" b="1" dirty="0">
                <a:latin typeface="微軟正黑體" panose="020B0604030504040204" pitchFamily="34" charset="-120"/>
                <a:ea typeface="微軟正黑體" panose="020B0604030504040204" pitchFamily="34" charset="-120"/>
              </a:rPr>
              <a:t>增加最初的信任度</a:t>
            </a:r>
            <a:r>
              <a:rPr lang="zh-TW" altLang="en-US" sz="2400" dirty="0">
                <a:latin typeface="微軟正黑體" panose="020B0604030504040204" pitchFamily="34" charset="-120"/>
                <a:ea typeface="微軟正黑體" panose="020B0604030504040204" pitchFamily="34" charset="-120"/>
              </a:rPr>
              <a:t>，從而使現有技術和新技術變得更容易被接受和更恰當地使用</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當自動化錯誤很少發生時，用戶可能會逐漸信任系統。如果信任增加到過高的水平，這可能會導致用戶不加批判地依賴系統。因此，用戶可能</a:t>
            </a:r>
            <a:r>
              <a:rPr lang="zh-TW" altLang="en-US" sz="2400" dirty="0" smtClean="0">
                <a:latin typeface="微軟正黑體" panose="020B0604030504040204" pitchFamily="34" charset="-120"/>
                <a:ea typeface="微軟正黑體" panose="020B0604030504040204" pitchFamily="34" charset="-120"/>
              </a:rPr>
              <a:t>不知道發生錯誤</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77745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821711" y="231879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謝謝聆聽</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16</a:t>
            </a:fld>
            <a:endParaRPr lang="zh-TW" altLang="en-US"/>
          </a:p>
        </p:txBody>
      </p:sp>
    </p:spTree>
    <p:extLst>
      <p:ext uri="{BB962C8B-B14F-4D97-AF65-F5344CB8AC3E}">
        <p14:creationId xmlns:p14="http://schemas.microsoft.com/office/powerpoint/2010/main" val="1786358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17</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4241653948"/>
              </p:ext>
            </p:extLst>
          </p:nvPr>
        </p:nvGraphicFramePr>
        <p:xfrm>
          <a:off x="381317" y="317944"/>
          <a:ext cx="11238866" cy="6197156"/>
        </p:xfrm>
        <a:graphic>
          <a:graphicData uri="http://schemas.openxmlformats.org/drawingml/2006/table">
            <a:tbl>
              <a:tblPr firstRow="1" firstCol="1" bandRow="1">
                <a:tableStyleId>{5C22544A-7EE6-4342-B048-85BDC9FD1C3A}</a:tableStyleId>
              </a:tblPr>
              <a:tblGrid>
                <a:gridCol w="2623584"/>
                <a:gridCol w="2157333"/>
                <a:gridCol w="3553152"/>
                <a:gridCol w="2904797"/>
              </a:tblGrid>
              <a:tr h="556018">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5641138">
                <a:tc>
                  <a:txBody>
                    <a:bodyPr/>
                    <a:lstStyle/>
                    <a:p>
                      <a:pPr>
                        <a:spcAft>
                          <a:spcPts val="0"/>
                        </a:spcAft>
                      </a:pPr>
                      <a:r>
                        <a:rPr lang="en-US" sz="1800" kern="100" dirty="0" smtClean="0">
                          <a:effectLst/>
                          <a:latin typeface="微軟正黑體" panose="020B0604030504040204" pitchFamily="34" charset="-120"/>
                          <a:ea typeface="微軟正黑體" panose="020B0604030504040204" pitchFamily="34" charset="-120"/>
                        </a:rPr>
                        <a:t>Keeping the driver in the loop: Dynamic feedback to support appropriate use of imperfect vehicle control automation</a:t>
                      </a:r>
                      <a:endParaRPr lang="zh-TW" sz="1800" kern="100" dirty="0">
                        <a:effectLst/>
                        <a:latin typeface="微軟正黑體" panose="020B0604030504040204" pitchFamily="34" charset="-120"/>
                        <a:ea typeface="微軟正黑體" panose="020B0604030504040204" pitchFamily="34" charset="-120"/>
                      </a:endParaRP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rPr>
                        <a:t>使驅動程序處於循環狀態：動態反饋支持正確使用不完善的車輛控制自動化</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altLang="zh-TW" sz="1800" kern="100" dirty="0" err="1" smtClean="0">
                          <a:effectLst/>
                          <a:latin typeface="微軟正黑體" panose="020B0604030504040204" pitchFamily="34" charset="-120"/>
                          <a:ea typeface="微軟正黑體" panose="020B0604030504040204" pitchFamily="34" charset="-120"/>
                          <a:cs typeface="Times New Roman" panose="02020603050405020304" pitchFamily="18" charset="0"/>
                        </a:rPr>
                        <a:t>Seppelt</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 B. D., &amp; Lee, J. D. (2019). International Journal of Human-Computer Studies, 125, 66-80.</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20000"/>
                        </a:lnSpc>
                        <a:spcAft>
                          <a:spcPts val="0"/>
                        </a:spcAft>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車載自動化系統通常將駕駛員從主動車輛控制中移除，而這通常會以在發生故障時及時進行干預為代價。提供連續反饋的駕駛員比發出離散警告的駕駛員更適當地依賴</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ACC</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。持續的反饋增加了對自動化故障的主動響應的頻率，並提高了對系統的了解。在這三個顯示器中，組合的視覺聽覺界面表現最佳。</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a:lnSpc>
                          <a:spcPct val="120000"/>
                        </a:lnSpc>
                        <a:spcAft>
                          <a:spcPts val="0"/>
                        </a:spcAft>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持續的反饋有助於向駕駛員傳達系統性能與運行極限之間不斷發展的關係。越來越多的自動化車輛的顯示器應告知自動化情況的特定行為，而不是簡單地警告駕駛員故障和</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或需要恢復車輛控制以促進適當的理解和信任。</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pPr>
                        <a:spcAft>
                          <a:spcPts val="0"/>
                        </a:spcAft>
                      </a:pPr>
                      <a:r>
                        <a:rPr lang="en-US" sz="1800" kern="100" dirty="0">
                          <a:effectLst/>
                          <a:latin typeface="微軟正黑體" panose="020B0604030504040204" pitchFamily="34" charset="-120"/>
                          <a:ea typeface="微軟正黑體" panose="020B0604030504040204" pitchFamily="34" charset="-120"/>
                        </a:rPr>
                        <a:t> </a:t>
                      </a:r>
                      <a:endParaRPr lang="zh-TW" sz="1800" kern="100" dirty="0">
                        <a:effectLst/>
                        <a:latin typeface="微軟正黑體" panose="020B0604030504040204" pitchFamily="34" charset="-120"/>
                        <a:ea typeface="微軟正黑體" panose="020B0604030504040204" pitchFamily="34" charset="-120"/>
                      </a:endParaRPr>
                    </a:p>
                    <a:p>
                      <a:r>
                        <a:rPr lang="en-US" altLang="zh-TW" sz="1800" b="0" i="0" kern="1200" dirty="0" smtClean="0">
                          <a:solidFill>
                            <a:schemeClr val="dk1"/>
                          </a:solidFill>
                          <a:effectLst/>
                          <a:latin typeface="+mn-lt"/>
                          <a:ea typeface="+mn-ea"/>
                          <a:cs typeface="+mn-cs"/>
                        </a:rPr>
                        <a:t>Human-automation interaction</a:t>
                      </a:r>
                    </a:p>
                    <a:p>
                      <a:r>
                        <a:rPr lang="en-US" altLang="zh-TW" sz="1800" b="0" i="0" kern="1200" dirty="0" smtClean="0">
                          <a:solidFill>
                            <a:schemeClr val="dk1"/>
                          </a:solidFill>
                          <a:effectLst/>
                          <a:latin typeface="+mn-lt"/>
                          <a:ea typeface="+mn-ea"/>
                          <a:cs typeface="+mn-cs"/>
                        </a:rPr>
                        <a:t>Continuous feedback</a:t>
                      </a:r>
                    </a:p>
                    <a:p>
                      <a:r>
                        <a:rPr lang="en-US" altLang="zh-TW" sz="1800" b="0" i="0" kern="1200" dirty="0" smtClean="0">
                          <a:solidFill>
                            <a:schemeClr val="dk1"/>
                          </a:solidFill>
                          <a:effectLst/>
                          <a:latin typeface="+mn-lt"/>
                          <a:ea typeface="+mn-ea"/>
                          <a:cs typeface="+mn-cs"/>
                        </a:rPr>
                        <a:t>Adaptive Cruise Control (ACC)</a:t>
                      </a:r>
                    </a:p>
                    <a:p>
                      <a:r>
                        <a:rPr lang="en-US" altLang="zh-TW" sz="1800" b="0" i="0" kern="1200" dirty="0" smtClean="0">
                          <a:solidFill>
                            <a:schemeClr val="dk1"/>
                          </a:solidFill>
                          <a:effectLst/>
                          <a:latin typeface="+mn-lt"/>
                          <a:ea typeface="+mn-ea"/>
                          <a:cs typeface="+mn-cs"/>
                        </a:rPr>
                        <a:t>Driver behavior</a:t>
                      </a:r>
                    </a:p>
                    <a:p>
                      <a:r>
                        <a:rPr lang="en-US" altLang="zh-TW" sz="1800" b="0" i="0" kern="1200" dirty="0" smtClean="0">
                          <a:solidFill>
                            <a:schemeClr val="dk1"/>
                          </a:solidFill>
                          <a:effectLst/>
                          <a:latin typeface="+mn-lt"/>
                          <a:ea typeface="+mn-ea"/>
                          <a:cs typeface="+mn-cs"/>
                        </a:rPr>
                        <a:t>Automated vehicles</a:t>
                      </a:r>
                    </a:p>
                    <a:p>
                      <a:r>
                        <a:rPr lang="zh-TW" altLang="en-US" sz="1800" b="0" i="0" kern="1200" dirty="0" smtClean="0">
                          <a:solidFill>
                            <a:schemeClr val="dk1"/>
                          </a:solidFill>
                          <a:effectLst/>
                          <a:latin typeface="+mn-lt"/>
                          <a:ea typeface="+mn-ea"/>
                          <a:cs typeface="+mn-cs"/>
                        </a:rPr>
                        <a:t>人機交互作用</a:t>
                      </a:r>
                      <a:endParaRPr lang="en-US" altLang="zh-TW" sz="1800" b="0" i="0" kern="1200" dirty="0" smtClean="0">
                        <a:solidFill>
                          <a:schemeClr val="dk1"/>
                        </a:solidFill>
                        <a:effectLst/>
                        <a:latin typeface="+mn-lt"/>
                        <a:ea typeface="+mn-ea"/>
                        <a:cs typeface="+mn-cs"/>
                      </a:endParaRPr>
                    </a:p>
                    <a:p>
                      <a:r>
                        <a:rPr lang="zh-TW" altLang="en-US" sz="1800" b="0" i="0" kern="1200" dirty="0" smtClean="0">
                          <a:solidFill>
                            <a:schemeClr val="dk1"/>
                          </a:solidFill>
                          <a:effectLst/>
                          <a:latin typeface="+mn-lt"/>
                          <a:ea typeface="+mn-ea"/>
                          <a:cs typeface="+mn-cs"/>
                        </a:rPr>
                        <a:t>持續的反饋</a:t>
                      </a:r>
                    </a:p>
                    <a:p>
                      <a:r>
                        <a:rPr lang="zh-TW" altLang="en-US" sz="1800" b="0" i="0" kern="1200" dirty="0" smtClean="0">
                          <a:solidFill>
                            <a:schemeClr val="dk1"/>
                          </a:solidFill>
                          <a:effectLst/>
                          <a:latin typeface="+mn-lt"/>
                          <a:ea typeface="+mn-ea"/>
                          <a:cs typeface="+mn-cs"/>
                        </a:rPr>
                        <a:t>自適應巡航控制（</a:t>
                      </a:r>
                      <a:r>
                        <a:rPr lang="en-US" altLang="zh-TW" sz="1800" b="0" i="0" kern="1200" dirty="0" smtClean="0">
                          <a:solidFill>
                            <a:schemeClr val="dk1"/>
                          </a:solidFill>
                          <a:effectLst/>
                          <a:latin typeface="+mn-lt"/>
                          <a:ea typeface="+mn-ea"/>
                          <a:cs typeface="+mn-cs"/>
                        </a:rPr>
                        <a:t>ACC</a:t>
                      </a:r>
                      <a:r>
                        <a:rPr lang="zh-TW" altLang="en-US" sz="1800" b="0" i="0" kern="1200" dirty="0" smtClean="0">
                          <a:solidFill>
                            <a:schemeClr val="dk1"/>
                          </a:solidFill>
                          <a:effectLst/>
                          <a:latin typeface="+mn-lt"/>
                          <a:ea typeface="+mn-ea"/>
                          <a:cs typeface="+mn-cs"/>
                        </a:rPr>
                        <a:t>）</a:t>
                      </a:r>
                    </a:p>
                    <a:p>
                      <a:r>
                        <a:rPr lang="zh-TW" altLang="en-US" sz="1800" b="0" i="0" kern="1200" dirty="0" smtClean="0">
                          <a:solidFill>
                            <a:schemeClr val="dk1"/>
                          </a:solidFill>
                          <a:effectLst/>
                          <a:latin typeface="+mn-lt"/>
                          <a:ea typeface="+mn-ea"/>
                          <a:cs typeface="+mn-cs"/>
                        </a:rPr>
                        <a:t>駕駛員行為</a:t>
                      </a:r>
                    </a:p>
                    <a:p>
                      <a:r>
                        <a:rPr lang="zh-TW" altLang="en-US" sz="1800" b="0" i="0" kern="1200" dirty="0" smtClean="0">
                          <a:solidFill>
                            <a:schemeClr val="dk1"/>
                          </a:solidFill>
                          <a:effectLst/>
                          <a:latin typeface="+mn-lt"/>
                          <a:ea typeface="+mn-ea"/>
                          <a:cs typeface="+mn-cs"/>
                        </a:rPr>
                        <a:t>自動駕駛汽車</a:t>
                      </a:r>
                    </a:p>
                    <a:p>
                      <a:endParaRPr lang="en-US" altLang="zh-TW" sz="1800" b="0" i="0" kern="1200" dirty="0">
                        <a:solidFill>
                          <a:schemeClr val="dk1"/>
                        </a:solidFill>
                        <a:effectLst/>
                        <a:latin typeface="+mn-lt"/>
                        <a:ea typeface="+mn-ea"/>
                        <a:cs typeface="+mn-cs"/>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26085428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18</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711408971"/>
              </p:ext>
            </p:extLst>
          </p:nvPr>
        </p:nvGraphicFramePr>
        <p:xfrm>
          <a:off x="295908" y="80136"/>
          <a:ext cx="11238866" cy="6641339"/>
        </p:xfrm>
        <a:graphic>
          <a:graphicData uri="http://schemas.openxmlformats.org/drawingml/2006/table">
            <a:tbl>
              <a:tblPr firstRow="1" firstCol="1" bandRow="1">
                <a:tableStyleId>{5C22544A-7EE6-4342-B048-85BDC9FD1C3A}</a:tableStyleId>
              </a:tblPr>
              <a:tblGrid>
                <a:gridCol w="2623584"/>
                <a:gridCol w="2700258"/>
                <a:gridCol w="3010227"/>
                <a:gridCol w="2904797"/>
              </a:tblGrid>
              <a:tr h="565231">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6076108">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Exploring drivers’ mental workload and visual demand while using an in-vehicle HMI for eco-safe driving</a:t>
                      </a:r>
                      <a:b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在使用車載</a:t>
                      </a: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HMI</a:t>
                      </a: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進行生態安全駕駛時</a:t>
                      </a:r>
                      <a:b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探索駕駛員的心理工作量和視覺需求</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l">
                        <a:lnSpc>
                          <a:spcPct val="125000"/>
                        </a:lnSpc>
                      </a:pPr>
                      <a:r>
                        <a:rPr lang="en-US" altLang="zh-TW" sz="1800" dirty="0" smtClean="0">
                          <a:solidFill>
                            <a:schemeClr val="tx1"/>
                          </a:solidFill>
                          <a:latin typeface="微軟正黑體" pitchFamily="34" charset="-120"/>
                          <a:ea typeface="微軟正黑體" pitchFamily="34" charset="-120"/>
                        </a:rPr>
                        <a:t>Li, X., </a:t>
                      </a:r>
                      <a:r>
                        <a:rPr lang="en-US" altLang="zh-TW" sz="1800" dirty="0" err="1" smtClean="0">
                          <a:solidFill>
                            <a:schemeClr val="tx1"/>
                          </a:solidFill>
                          <a:latin typeface="微軟正黑體" pitchFamily="34" charset="-120"/>
                          <a:ea typeface="微軟正黑體" pitchFamily="34" charset="-120"/>
                        </a:rPr>
                        <a:t>Vaezipour</a:t>
                      </a:r>
                      <a:r>
                        <a:rPr lang="en-US" altLang="zh-TW" sz="1800" dirty="0" smtClean="0">
                          <a:solidFill>
                            <a:schemeClr val="tx1"/>
                          </a:solidFill>
                          <a:latin typeface="微軟正黑體" pitchFamily="34" charset="-120"/>
                          <a:ea typeface="微軟正黑體" pitchFamily="34" charset="-120"/>
                        </a:rPr>
                        <a:t>, A., </a:t>
                      </a:r>
                      <a:r>
                        <a:rPr lang="en-US" altLang="zh-TW" sz="1800" dirty="0" err="1" smtClean="0">
                          <a:solidFill>
                            <a:schemeClr val="tx1"/>
                          </a:solidFill>
                          <a:latin typeface="微軟正黑體" pitchFamily="34" charset="-120"/>
                          <a:ea typeface="微軟正黑體" pitchFamily="34" charset="-120"/>
                        </a:rPr>
                        <a:t>Rakotonirainy</a:t>
                      </a:r>
                      <a:r>
                        <a:rPr lang="en-US" altLang="zh-TW" sz="1800" dirty="0" smtClean="0">
                          <a:solidFill>
                            <a:schemeClr val="tx1"/>
                          </a:solidFill>
                          <a:latin typeface="微軟正黑體" pitchFamily="34" charset="-120"/>
                          <a:ea typeface="微軟正黑體" pitchFamily="34" charset="-120"/>
                        </a:rPr>
                        <a:t>, A., </a:t>
                      </a:r>
                      <a:r>
                        <a:rPr lang="en-US" altLang="zh-TW" sz="1800" dirty="0" err="1" smtClean="0">
                          <a:solidFill>
                            <a:schemeClr val="tx1"/>
                          </a:solidFill>
                          <a:latin typeface="微軟正黑體" pitchFamily="34" charset="-120"/>
                          <a:ea typeface="微軟正黑體" pitchFamily="34" charset="-120"/>
                        </a:rPr>
                        <a:t>Demmel</a:t>
                      </a:r>
                      <a:r>
                        <a:rPr lang="en-US" altLang="zh-TW" sz="1800" dirty="0" smtClean="0">
                          <a:solidFill>
                            <a:schemeClr val="tx1"/>
                          </a:solidFill>
                          <a:latin typeface="微軟正黑體" pitchFamily="34" charset="-120"/>
                          <a:ea typeface="微軟正黑體" pitchFamily="34" charset="-120"/>
                        </a:rPr>
                        <a:t>, S., &amp; Oviedo-</a:t>
                      </a:r>
                      <a:r>
                        <a:rPr lang="en-US" altLang="zh-TW" sz="1800" dirty="0" err="1" smtClean="0">
                          <a:solidFill>
                            <a:schemeClr val="tx1"/>
                          </a:solidFill>
                          <a:latin typeface="微軟正黑體" pitchFamily="34" charset="-120"/>
                          <a:ea typeface="微軟正黑體" pitchFamily="34" charset="-120"/>
                        </a:rPr>
                        <a:t>Trespalacios</a:t>
                      </a:r>
                      <a:r>
                        <a:rPr lang="en-US" altLang="zh-TW" sz="1800" dirty="0" smtClean="0">
                          <a:solidFill>
                            <a:schemeClr val="tx1"/>
                          </a:solidFill>
                          <a:latin typeface="微軟正黑體" pitchFamily="34" charset="-120"/>
                          <a:ea typeface="微軟正黑體" pitchFamily="34" charset="-120"/>
                        </a:rPr>
                        <a:t>, O. </a:t>
                      </a:r>
                    </a:p>
                    <a:p>
                      <a:pPr marL="0" marR="0" lvl="0" indent="0" algn="l" defTabSz="914400" rtl="0" eaLnBrk="1" fontAlgn="auto" latinLnBrk="0" hangingPunct="1">
                        <a:lnSpc>
                          <a:spcPct val="125000"/>
                        </a:lnSpc>
                        <a:spcBef>
                          <a:spcPts val="0"/>
                        </a:spcBef>
                        <a:spcAft>
                          <a:spcPts val="0"/>
                        </a:spcAft>
                        <a:buClrTx/>
                        <a:buSzTx/>
                        <a:buFontTx/>
                        <a:buNone/>
                        <a:tabLst/>
                        <a:defRPr/>
                      </a:pPr>
                      <a:r>
                        <a:rPr lang="fr-FR" altLang="zh-TW" sz="1800" dirty="0" smtClean="0">
                          <a:solidFill>
                            <a:schemeClr val="tx1"/>
                          </a:solidFill>
                          <a:latin typeface="微軟正黑體" pitchFamily="34" charset="-120"/>
                          <a:ea typeface="微軟正黑體" pitchFamily="34" charset="-120"/>
                        </a:rPr>
                        <a:t>Accident Analysis &amp; Prevention</a:t>
                      </a:r>
                      <a:r>
                        <a:rPr lang="zh-TW" altLang="en-US" sz="1800" dirty="0" smtClean="0">
                          <a:solidFill>
                            <a:schemeClr val="tx1"/>
                          </a:solidFill>
                          <a:latin typeface="微軟正黑體" pitchFamily="34" charset="-120"/>
                          <a:ea typeface="微軟正黑體" pitchFamily="34" charset="-120"/>
                        </a:rPr>
                        <a:t> </a:t>
                      </a:r>
                      <a:r>
                        <a:rPr lang="fr-FR" altLang="zh-TW" sz="1800" dirty="0" smtClean="0">
                          <a:solidFill>
                            <a:schemeClr val="tx1"/>
                          </a:solidFill>
                          <a:latin typeface="微軟正黑體" pitchFamily="34" charset="-120"/>
                          <a:ea typeface="微軟正黑體" pitchFamily="34" charset="-120"/>
                        </a:rPr>
                        <a:t>Volume 146, October 2020, 105756</a:t>
                      </a:r>
                    </a:p>
                    <a:p>
                      <a:pPr algn="l">
                        <a:lnSpc>
                          <a:spcPct val="125000"/>
                        </a:lnSpc>
                      </a:pPr>
                      <a:endParaRPr lang="en-US" altLang="zh-TW" sz="1800" dirty="0">
                        <a:solidFill>
                          <a:schemeClr val="tx1"/>
                        </a:solidFill>
                        <a:latin typeface="微軟正黑體" pitchFamily="34" charset="-120"/>
                        <a:ea typeface="微軟正黑體" pitchFamily="34" charset="-120"/>
                      </a:endParaRPr>
                    </a:p>
                  </a:txBody>
                  <a:tcPr marL="68580" marR="68580" marT="0" marB="0">
                    <a:solidFill>
                      <a:schemeClr val="accent6">
                        <a:lumMod val="60000"/>
                        <a:lumOff val="40000"/>
                      </a:schemeClr>
                    </a:solidFill>
                  </a:tcPr>
                </a:tc>
                <a:tc>
                  <a:txBody>
                    <a:bodyPr/>
                    <a:lstStyle/>
                    <a:p>
                      <a:pPr marL="0" indent="0">
                        <a:lnSpc>
                          <a:spcPct val="130000"/>
                        </a:lnSpc>
                        <a:spcBef>
                          <a:spcPts val="600"/>
                        </a:spcBef>
                        <a:buFont typeface="Wingdings" panose="05000000000000000000" pitchFamily="2" charset="2"/>
                        <a:buNone/>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駕駛員的精神工作量和視覺要求會根據車輛中的任務（有</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無輔助任務的主要駕駛任務）和道路環境的複雜性而有所不同。</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pPr marL="285750" indent="-285750">
                        <a:lnSpc>
                          <a:spcPct val="130000"/>
                        </a:lnSpc>
                        <a:spcBef>
                          <a:spcPts val="600"/>
                        </a:spcBef>
                        <a:buFont typeface="Wingdings" panose="05000000000000000000" pitchFamily="2" charset="2"/>
                        <a:buChar char="l"/>
                      </a:pPr>
                      <a:r>
                        <a:rPr lang="zh-TW" altLang="en-US" sz="1800" dirty="0" smtClean="0">
                          <a:latin typeface="微軟正黑體" pitchFamily="34" charset="-120"/>
                          <a:ea typeface="微軟正黑體" pitchFamily="34" charset="-120"/>
                        </a:rPr>
                        <a:t>（</a:t>
                      </a:r>
                      <a:r>
                        <a:rPr lang="en-US" altLang="zh-TW" sz="1800" dirty="0" err="1" smtClean="0">
                          <a:latin typeface="微軟正黑體" pitchFamily="34" charset="-120"/>
                          <a:ea typeface="微軟正黑體" pitchFamily="34" charset="-120"/>
                        </a:rPr>
                        <a:t>i</a:t>
                      </a:r>
                      <a:r>
                        <a:rPr lang="zh-TW" altLang="en-US" sz="1800" dirty="0" smtClean="0">
                          <a:latin typeface="微軟正黑體" pitchFamily="34" charset="-120"/>
                          <a:ea typeface="微軟正黑體" pitchFamily="34" charset="-120"/>
                        </a:rPr>
                        <a:t>）比較向駕駛員傳達各種類型的生態安全的車載</a:t>
                      </a:r>
                      <a:r>
                        <a:rPr lang="en-US" altLang="zh-TW" sz="1800" dirty="0" smtClean="0">
                          <a:latin typeface="微軟正黑體" pitchFamily="34" charset="-120"/>
                          <a:ea typeface="微軟正黑體" pitchFamily="34" charset="-120"/>
                        </a:rPr>
                        <a:t>HMI</a:t>
                      </a:r>
                      <a:r>
                        <a:rPr lang="zh-TW" altLang="en-US" sz="1800" dirty="0" smtClean="0">
                          <a:latin typeface="微軟正黑體" pitchFamily="34" charset="-120"/>
                          <a:ea typeface="微軟正黑體" pitchFamily="34" charset="-120"/>
                        </a:rPr>
                        <a:t>信息時駕駛員的精神工作量；</a:t>
                      </a:r>
                      <a:endParaRPr lang="en-US" altLang="zh-TW" sz="1800" dirty="0" smtClean="0">
                        <a:latin typeface="微軟正黑體" pitchFamily="34" charset="-120"/>
                        <a:ea typeface="微軟正黑體" pitchFamily="34" charset="-120"/>
                      </a:endParaRPr>
                    </a:p>
                    <a:p>
                      <a:pPr marL="285750" indent="-285750">
                        <a:lnSpc>
                          <a:spcPct val="130000"/>
                        </a:lnSpc>
                        <a:spcBef>
                          <a:spcPts val="600"/>
                        </a:spcBef>
                        <a:buFont typeface="Wingdings" panose="05000000000000000000" pitchFamily="2" charset="2"/>
                        <a:buChar char="l"/>
                      </a:pPr>
                      <a:r>
                        <a:rPr lang="zh-TW" altLang="en-US" sz="1800" dirty="0" smtClean="0">
                          <a:latin typeface="微軟正黑體" pitchFamily="34" charset="-120"/>
                          <a:ea typeface="微軟正黑體" pitchFamily="34" charset="-120"/>
                        </a:rPr>
                        <a:t>（</a:t>
                      </a:r>
                      <a:r>
                        <a:rPr lang="en-US" altLang="zh-TW" sz="1800" dirty="0" smtClean="0">
                          <a:latin typeface="微軟正黑體" pitchFamily="34" charset="-120"/>
                          <a:ea typeface="微軟正黑體" pitchFamily="34" charset="-120"/>
                        </a:rPr>
                        <a:t>ii</a:t>
                      </a:r>
                      <a:r>
                        <a:rPr lang="zh-TW" altLang="en-US" sz="1800" dirty="0" smtClean="0">
                          <a:latin typeface="微軟正黑體" pitchFamily="34" charset="-120"/>
                          <a:ea typeface="微軟正黑體" pitchFamily="34" charset="-120"/>
                        </a:rPr>
                        <a:t>）在使用</a:t>
                      </a:r>
                      <a:r>
                        <a:rPr lang="en-US" altLang="zh-TW" sz="1800" dirty="0" smtClean="0">
                          <a:latin typeface="微軟正黑體" pitchFamily="34" charset="-120"/>
                          <a:ea typeface="微軟正黑體" pitchFamily="34" charset="-120"/>
                        </a:rPr>
                        <a:t>HMI</a:t>
                      </a:r>
                      <a:r>
                        <a:rPr lang="zh-TW" altLang="en-US" sz="1800" dirty="0" smtClean="0">
                          <a:latin typeface="微軟正黑體" pitchFamily="34" charset="-120"/>
                          <a:ea typeface="微軟正黑體" pitchFamily="34" charset="-120"/>
                        </a:rPr>
                        <a:t>系統時，當駕駛員遇到不同的路況時，探索視覺需求的分配；</a:t>
                      </a:r>
                      <a:endParaRPr lang="en-US" altLang="zh-TW" sz="1800" dirty="0" smtClean="0">
                        <a:latin typeface="微軟正黑體" pitchFamily="34" charset="-120"/>
                        <a:ea typeface="微軟正黑體" pitchFamily="34" charset="-120"/>
                      </a:endParaRPr>
                    </a:p>
                    <a:p>
                      <a:pPr marL="285750" indent="-285750">
                        <a:lnSpc>
                          <a:spcPct val="130000"/>
                        </a:lnSpc>
                        <a:spcBef>
                          <a:spcPts val="600"/>
                        </a:spcBef>
                        <a:buFont typeface="Wingdings" panose="05000000000000000000" pitchFamily="2" charset="2"/>
                        <a:buChar char="l"/>
                      </a:pPr>
                      <a:r>
                        <a:rPr lang="zh-TW" altLang="en-US" sz="1800" dirty="0" smtClean="0">
                          <a:latin typeface="微軟正黑體" pitchFamily="34" charset="-120"/>
                          <a:ea typeface="微軟正黑體" pitchFamily="34" charset="-120"/>
                        </a:rPr>
                        <a:t>（</a:t>
                      </a:r>
                      <a:r>
                        <a:rPr lang="en-US" altLang="zh-TW" sz="1800" dirty="0" smtClean="0">
                          <a:latin typeface="微軟正黑體" pitchFamily="34" charset="-120"/>
                          <a:ea typeface="微軟正黑體" pitchFamily="34" charset="-120"/>
                        </a:rPr>
                        <a:t>iii</a:t>
                      </a:r>
                      <a:r>
                        <a:rPr lang="zh-TW" altLang="en-US" sz="1800" dirty="0" smtClean="0">
                          <a:latin typeface="微軟正黑體" pitchFamily="34" charset="-120"/>
                          <a:ea typeface="微軟正黑體" pitchFamily="34" charset="-120"/>
                        </a:rPr>
                        <a:t>）驗證眼動測量所指示的工作量水平是否與駕駛員的主觀工作量（</a:t>
                      </a:r>
                      <a:r>
                        <a:rPr lang="en-US" altLang="zh-TW" sz="1800" dirty="0" smtClean="0">
                          <a:latin typeface="微軟正黑體" pitchFamily="34" charset="-120"/>
                          <a:ea typeface="微軟正黑體" pitchFamily="34" charset="-120"/>
                        </a:rPr>
                        <a:t>NASA-TLX</a:t>
                      </a:r>
                      <a:r>
                        <a:rPr lang="zh-TW" altLang="en-US" sz="1800" dirty="0" smtClean="0">
                          <a:latin typeface="微軟正黑體" pitchFamily="34" charset="-120"/>
                          <a:ea typeface="微軟正黑體" pitchFamily="34" charset="-120"/>
                        </a:rPr>
                        <a:t>）一致</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Driving simulator</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Eco-Safe driving</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Mental workload</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Visual demand</a:t>
                      </a:r>
                    </a:p>
                    <a:p>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Driver assistance system</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駕駛模擬器</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生態安全駕駛</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心智</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工作</a:t>
                      </a:r>
                      <a:r>
                        <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rPr>
                        <a:t>]</a:t>
                      </a: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負荷</a:t>
                      </a:r>
                      <a:endParaRPr lang="en-US" altLang="zh-TW" sz="1800" kern="100" dirty="0" smtClean="0">
                        <a:solidFill>
                          <a:schemeClr val="dk1"/>
                        </a:solidFill>
                        <a:effectLst/>
                        <a:latin typeface="微軟正黑體" panose="020B0604030504040204" pitchFamily="34" charset="-120"/>
                        <a:ea typeface="微軟正黑體" panose="020B0604030504040204" pitchFamily="34" charset="-120"/>
                        <a:cs typeface="+mn-cs"/>
                      </a:endParaRP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視覺需求</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駕駛輔助系統</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3529525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2"/>
          </p:nvPr>
        </p:nvSpPr>
        <p:spPr/>
        <p:txBody>
          <a:bodyPr/>
          <a:lstStyle/>
          <a:p>
            <a:fld id="{044FB8EC-8959-441E-ADB3-308DB1B5389D}" type="slidenum">
              <a:rPr lang="zh-TW" altLang="en-US" smtClean="0"/>
              <a:t>19</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795742332"/>
              </p:ext>
            </p:extLst>
          </p:nvPr>
        </p:nvGraphicFramePr>
        <p:xfrm>
          <a:off x="295908" y="80136"/>
          <a:ext cx="11238866" cy="6501639"/>
        </p:xfrm>
        <a:graphic>
          <a:graphicData uri="http://schemas.openxmlformats.org/drawingml/2006/table">
            <a:tbl>
              <a:tblPr firstRow="1" firstCol="1" bandRow="1">
                <a:tableStyleId>{5C22544A-7EE6-4342-B048-85BDC9FD1C3A}</a:tableStyleId>
              </a:tblPr>
              <a:tblGrid>
                <a:gridCol w="2623584"/>
                <a:gridCol w="2700258"/>
                <a:gridCol w="3209925"/>
                <a:gridCol w="2705099"/>
              </a:tblGrid>
              <a:tr h="566740">
                <a:tc>
                  <a:txBody>
                    <a:bodyPr/>
                    <a:lstStyle/>
                    <a:p>
                      <a:pPr>
                        <a:spcAft>
                          <a:spcPts val="0"/>
                        </a:spcAft>
                      </a:pPr>
                      <a:r>
                        <a:rPr lang="zh-TW" sz="1800" kern="100" dirty="0">
                          <a:effectLst/>
                          <a:latin typeface="微軟正黑體" panose="020B0604030504040204" pitchFamily="34" charset="-120"/>
                          <a:ea typeface="微軟正黑體" panose="020B0604030504040204" pitchFamily="34" charset="-120"/>
                        </a:rPr>
                        <a:t>題目</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zh-TW" sz="1800" kern="100" dirty="0" smtClean="0">
                          <a:effectLst/>
                          <a:latin typeface="微軟正黑體" panose="020B0604030504040204" pitchFamily="34" charset="-120"/>
                          <a:ea typeface="微軟正黑體" panose="020B0604030504040204" pitchFamily="34" charset="-120"/>
                        </a:rPr>
                        <a:t>作者</a:t>
                      </a:r>
                      <a:r>
                        <a:rPr lang="en-US" altLang="zh-TW" sz="1800" kern="100" dirty="0" smtClean="0">
                          <a:effectLst/>
                          <a:latin typeface="微軟正黑體" panose="020B0604030504040204" pitchFamily="34" charset="-120"/>
                          <a:ea typeface="微軟正黑體" panose="020B0604030504040204" pitchFamily="34" charset="-120"/>
                        </a:rPr>
                        <a:t>/</a:t>
                      </a:r>
                      <a:r>
                        <a:rPr lang="zh-TW" sz="1800" kern="100" dirty="0" smtClean="0">
                          <a:effectLst/>
                          <a:latin typeface="微軟正黑體" panose="020B0604030504040204" pitchFamily="34" charset="-120"/>
                          <a:ea typeface="微軟正黑體" panose="020B0604030504040204" pitchFamily="34" charset="-120"/>
                        </a:rPr>
                        <a:t>期刊</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微軟正黑體" panose="020B0604030504040204" pitchFamily="34" charset="-120"/>
                          <a:ea typeface="微軟正黑體" panose="020B0604030504040204" pitchFamily="34" charset="-120"/>
                        </a:rPr>
                        <a:t> </a:t>
                      </a:r>
                      <a:r>
                        <a:rPr lang="zh-TW" altLang="en-US" sz="1800" kern="100" dirty="0" smtClean="0">
                          <a:effectLst/>
                          <a:latin typeface="微軟正黑體" panose="020B0604030504040204" pitchFamily="34" charset="-120"/>
                          <a:ea typeface="微軟正黑體" panose="020B0604030504040204" pitchFamily="34" charset="-120"/>
                        </a:rPr>
                        <a:t>摘要</a:t>
                      </a:r>
                      <a:endParaRPr lang="zh-TW"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endParaRP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spcAft>
                          <a:spcPts val="0"/>
                        </a:spcAft>
                      </a:pPr>
                      <a:r>
                        <a:rPr lang="en-US" sz="1800" kern="100">
                          <a:effectLst/>
                          <a:latin typeface="微軟正黑體" panose="020B0604030504040204" pitchFamily="34" charset="-120"/>
                          <a:ea typeface="微軟正黑體" panose="020B0604030504040204" pitchFamily="34" charset="-120"/>
                        </a:rPr>
                        <a:t>Keywords</a:t>
                      </a:r>
                      <a:endParaRPr lang="zh-TW" sz="1800" kern="100">
                        <a:effectLst/>
                        <a:latin typeface="微軟正黑體" panose="020B0604030504040204" pitchFamily="34" charset="-120"/>
                        <a:ea typeface="微軟正黑體" panose="020B0604030504040204" pitchFamily="34" charset="-120"/>
                      </a:endParaRPr>
                    </a:p>
                    <a:p>
                      <a:pPr>
                        <a:spcAft>
                          <a:spcPts val="0"/>
                        </a:spcAft>
                      </a:pPr>
                      <a:r>
                        <a:rPr lang="en-US" sz="1800" kern="100">
                          <a:effectLst/>
                          <a:latin typeface="微軟正黑體" panose="020B0604030504040204" pitchFamily="34" charset="-120"/>
                          <a:ea typeface="微軟正黑體" panose="020B0604030504040204" pitchFamily="34" charset="-120"/>
                        </a:rPr>
                        <a:t> </a:t>
                      </a:r>
                      <a:endParaRPr lang="zh-TW" sz="18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r h="5934899">
                <a:tc>
                  <a:txBody>
                    <a:bodyPr/>
                    <a:lstStyle/>
                    <a:p>
                      <a:pPr>
                        <a:spcAft>
                          <a:spcPts val="0"/>
                        </a:spcAft>
                      </a:pPr>
                      <a:r>
                        <a:rPr lang="en-US" altLang="zh-TW"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Effects of in-vehicle navigation assistance and performance on driver trust and vehicle control</a:t>
                      </a:r>
                    </a:p>
                    <a:p>
                      <a:pPr>
                        <a:spcAft>
                          <a:spcPts val="0"/>
                        </a:spcAft>
                      </a:pPr>
                      <a:r>
                        <a:rPr lang="zh-TW" altLang="en-US" sz="1800"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車載導航輔助和性能對駕駛員信任和車輛控制的影響</a:t>
                      </a: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gn="l">
                        <a:lnSpc>
                          <a:spcPct val="125000"/>
                        </a:lnSpc>
                      </a:pPr>
                      <a:r>
                        <a:rPr lang="en-US" altLang="zh-TW" sz="1800" b="0" i="0" kern="1200" dirty="0" smtClean="0">
                          <a:solidFill>
                            <a:schemeClr val="dk1"/>
                          </a:solidFill>
                          <a:effectLst/>
                          <a:latin typeface="+mn-lt"/>
                          <a:ea typeface="+mn-ea"/>
                          <a:cs typeface="+mn-cs"/>
                        </a:rPr>
                        <a:t>Ma, R., &amp; </a:t>
                      </a:r>
                      <a:r>
                        <a:rPr lang="en-US" altLang="zh-TW" sz="1800" b="0" i="0" kern="1200" dirty="0" err="1" smtClean="0">
                          <a:solidFill>
                            <a:schemeClr val="dk1"/>
                          </a:solidFill>
                          <a:effectLst/>
                          <a:latin typeface="+mn-lt"/>
                          <a:ea typeface="+mn-ea"/>
                          <a:cs typeface="+mn-cs"/>
                        </a:rPr>
                        <a:t>Kaber</a:t>
                      </a:r>
                      <a:r>
                        <a:rPr lang="en-US" altLang="zh-TW" sz="1800" b="0" i="0" kern="1200" dirty="0" smtClean="0">
                          <a:solidFill>
                            <a:schemeClr val="dk1"/>
                          </a:solidFill>
                          <a:effectLst/>
                          <a:latin typeface="+mn-lt"/>
                          <a:ea typeface="+mn-ea"/>
                          <a:cs typeface="+mn-cs"/>
                        </a:rPr>
                        <a:t>, D. B. (2007). </a:t>
                      </a:r>
                      <a:r>
                        <a:rPr lang="en-US" altLang="zh-TW" sz="1800" b="0" i="1" kern="1200" dirty="0" smtClean="0">
                          <a:solidFill>
                            <a:schemeClr val="dk1"/>
                          </a:solidFill>
                          <a:effectLst/>
                          <a:latin typeface="+mn-lt"/>
                          <a:ea typeface="+mn-ea"/>
                          <a:cs typeface="+mn-cs"/>
                        </a:rPr>
                        <a:t>International Journal of Industrial Ergonomics</a:t>
                      </a:r>
                      <a:r>
                        <a:rPr lang="en-US" altLang="zh-TW" sz="1800" b="0" i="0" kern="1200" dirty="0" smtClean="0">
                          <a:solidFill>
                            <a:schemeClr val="dk1"/>
                          </a:solidFill>
                          <a:effectLst/>
                          <a:latin typeface="+mn-lt"/>
                          <a:ea typeface="+mn-ea"/>
                          <a:cs typeface="+mn-cs"/>
                        </a:rPr>
                        <a:t>, </a:t>
                      </a:r>
                      <a:r>
                        <a:rPr lang="en-US" altLang="zh-TW" sz="1800" b="0" i="1" kern="1200" dirty="0" smtClean="0">
                          <a:solidFill>
                            <a:schemeClr val="dk1"/>
                          </a:solidFill>
                          <a:effectLst/>
                          <a:latin typeface="+mn-lt"/>
                          <a:ea typeface="+mn-ea"/>
                          <a:cs typeface="+mn-cs"/>
                        </a:rPr>
                        <a:t>37</a:t>
                      </a:r>
                      <a:r>
                        <a:rPr lang="en-US" altLang="zh-TW" sz="1800" b="0" i="0" kern="1200" dirty="0" smtClean="0">
                          <a:solidFill>
                            <a:schemeClr val="dk1"/>
                          </a:solidFill>
                          <a:effectLst/>
                          <a:latin typeface="+mn-lt"/>
                          <a:ea typeface="+mn-ea"/>
                          <a:cs typeface="+mn-cs"/>
                        </a:rPr>
                        <a:t>(8), 665-673.</a:t>
                      </a:r>
                      <a:endParaRPr lang="en-US" altLang="zh-TW" sz="1800" dirty="0">
                        <a:solidFill>
                          <a:schemeClr val="tx1"/>
                        </a:solidFill>
                        <a:latin typeface="微軟正黑體" pitchFamily="34" charset="-120"/>
                        <a:ea typeface="微軟正黑體" pitchFamily="34" charset="-120"/>
                      </a:endParaRPr>
                    </a:p>
                  </a:txBody>
                  <a:tcPr marL="68580" marR="68580" marT="0" marB="0">
                    <a:solidFill>
                      <a:schemeClr val="accent6">
                        <a:lumMod val="60000"/>
                        <a:lumOff val="40000"/>
                      </a:schemeClr>
                    </a:solidFill>
                  </a:tcPr>
                </a:tc>
                <a:tc>
                  <a:txBody>
                    <a:bodyPr/>
                    <a:lstStyle/>
                    <a:p>
                      <a:pPr marL="0" indent="0">
                        <a:lnSpc>
                          <a:spcPct val="130000"/>
                        </a:lnSpc>
                        <a:spcBef>
                          <a:spcPts val="600"/>
                        </a:spcBef>
                        <a:buFont typeface="Wingdings" panose="05000000000000000000" pitchFamily="2" charset="2"/>
                        <a:buNone/>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駕駛員對車載導航系統的信任度可能是影響此類自動化系統使用的重要因素。</a:t>
                      </a:r>
                      <a:endParaRPr lang="en-US" altLang="zh-TW" sz="1800" b="0" i="0" kern="1200" dirty="0" smtClean="0">
                        <a:solidFill>
                          <a:schemeClr val="dk1"/>
                        </a:solidFill>
                        <a:effectLst/>
                        <a:latin typeface="+mn-lt"/>
                        <a:ea typeface="+mn-ea"/>
                        <a:cs typeface="+mn-cs"/>
                      </a:endParaRPr>
                    </a:p>
                    <a:p>
                      <a:pPr marL="0" indent="0">
                        <a:lnSpc>
                          <a:spcPct val="130000"/>
                        </a:lnSpc>
                        <a:spcBef>
                          <a:spcPts val="600"/>
                        </a:spcBef>
                        <a:buFont typeface="Wingdings" panose="05000000000000000000" pitchFamily="2" charset="2"/>
                        <a:buNone/>
                      </a:pPr>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駕駛員信任度是通過對初始信任期望的主觀調查，以及每次試驗結束時對信任的主觀評估來衡量的。與其他領域的先前工作相一致，結果表明，駕駛員對自動援助的初始信任期望比人工援助更高。但是，一旦使用了自動援助，在降低援助績效的條件下信任度就會急劇下降。這項研究證明了駕駛員信任在車載導航輔助設備使用中的作用，並且對設計支持信任和性能的導航系統有影響</a:t>
                      </a:r>
                      <a:endParaRPr lang="zh-TW" sz="1800" kern="100" dirty="0">
                        <a:solidFill>
                          <a:schemeClr val="dk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6">
                        <a:lumMod val="60000"/>
                        <a:lumOff val="40000"/>
                      </a:schemeClr>
                    </a:solidFill>
                  </a:tcPr>
                </a:tc>
                <a:tc>
                  <a:txBody>
                    <a:bodyPr/>
                    <a:lstStyle/>
                    <a:p>
                      <a:r>
                        <a:rPr lang="en-US" altLang="zh-TW" sz="1800" b="0" i="0" kern="1200" dirty="0" smtClean="0">
                          <a:solidFill>
                            <a:schemeClr val="dk1"/>
                          </a:solidFill>
                          <a:effectLst/>
                          <a:latin typeface="+mn-lt"/>
                          <a:ea typeface="+mn-ea"/>
                          <a:cs typeface="+mn-cs"/>
                        </a:rPr>
                        <a:t>In-vehicle automation</a:t>
                      </a:r>
                    </a:p>
                    <a:p>
                      <a:r>
                        <a:rPr lang="en-US" altLang="zh-TW" sz="1800" b="0" i="0" kern="1200" dirty="0" smtClean="0">
                          <a:solidFill>
                            <a:schemeClr val="dk1"/>
                          </a:solidFill>
                          <a:effectLst/>
                          <a:latin typeface="+mn-lt"/>
                          <a:ea typeface="+mn-ea"/>
                          <a:cs typeface="+mn-cs"/>
                        </a:rPr>
                        <a:t>Automation effectiveness</a:t>
                      </a:r>
                    </a:p>
                    <a:p>
                      <a:r>
                        <a:rPr lang="en-US" altLang="zh-TW" sz="1800" b="0" i="0" kern="1200" dirty="0" smtClean="0">
                          <a:solidFill>
                            <a:schemeClr val="dk1"/>
                          </a:solidFill>
                          <a:effectLst/>
                          <a:latin typeface="+mn-lt"/>
                          <a:ea typeface="+mn-ea"/>
                          <a:cs typeface="+mn-cs"/>
                        </a:rPr>
                        <a:t>Trust</a:t>
                      </a:r>
                    </a:p>
                    <a:p>
                      <a:r>
                        <a:rPr lang="en-US" altLang="zh-TW" sz="1800" b="0" i="0" kern="1200" dirty="0" smtClean="0">
                          <a:solidFill>
                            <a:schemeClr val="dk1"/>
                          </a:solidFill>
                          <a:effectLst/>
                          <a:latin typeface="+mn-lt"/>
                          <a:ea typeface="+mn-ea"/>
                          <a:cs typeface="+mn-cs"/>
                        </a:rPr>
                        <a:t>Driving performance</a:t>
                      </a:r>
                    </a:p>
                    <a:p>
                      <a:r>
                        <a:rPr lang="en-US" altLang="zh-TW" sz="1800" b="0" i="0" kern="1200" dirty="0" smtClean="0">
                          <a:solidFill>
                            <a:schemeClr val="dk1"/>
                          </a:solidFill>
                          <a:effectLst/>
                          <a:latin typeface="+mn-lt"/>
                          <a:ea typeface="+mn-ea"/>
                          <a:cs typeface="+mn-cs"/>
                        </a:rPr>
                        <a:t>Navigation aiding</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車載自動化</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自動化效率</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信任</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駕駛表現</a:t>
                      </a:r>
                    </a:p>
                    <a:p>
                      <a:r>
                        <a:rPr lang="zh-TW" altLang="en-US" sz="1800" kern="100" dirty="0" smtClean="0">
                          <a:solidFill>
                            <a:schemeClr val="dk1"/>
                          </a:solidFill>
                          <a:effectLst/>
                          <a:latin typeface="微軟正黑體" panose="020B0604030504040204" pitchFamily="34" charset="-120"/>
                          <a:ea typeface="微軟正黑體" panose="020B0604030504040204" pitchFamily="34" charset="-120"/>
                          <a:cs typeface="+mn-cs"/>
                        </a:rPr>
                        <a:t>導航輔助</a:t>
                      </a:r>
                    </a:p>
                    <a:p>
                      <a:pPr>
                        <a:spcAft>
                          <a:spcPts val="0"/>
                        </a:spcAft>
                      </a:pPr>
                      <a:endParaRPr lang="zh-TW" sz="18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6">
                        <a:lumMod val="60000"/>
                        <a:lumOff val="40000"/>
                      </a:schemeClr>
                    </a:solidFill>
                  </a:tcPr>
                </a:tc>
              </a:tr>
            </a:tbl>
          </a:graphicData>
        </a:graphic>
      </p:graphicFrame>
    </p:spTree>
    <p:extLst>
      <p:ext uri="{BB962C8B-B14F-4D97-AF65-F5344CB8AC3E}">
        <p14:creationId xmlns:p14="http://schemas.microsoft.com/office/powerpoint/2010/main" val="13509508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71893" y="1805871"/>
            <a:ext cx="1132375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信任被認為是減少不確定感的一種機制</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Luhmann</a:t>
            </a:r>
            <a:r>
              <a:rPr lang="en-US" altLang="zh-TW" dirty="0">
                <a:latin typeface="微軟正黑體" panose="020B0604030504040204" pitchFamily="34" charset="-120"/>
                <a:ea typeface="微軟正黑體" panose="020B0604030504040204" pitchFamily="34" charset="-120"/>
              </a:rPr>
              <a:t>, 1979</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Luhmann</a:t>
            </a:r>
            <a:r>
              <a:rPr lang="en-US" altLang="zh-TW" dirty="0">
                <a:latin typeface="微軟正黑體" panose="020B0604030504040204" pitchFamily="34" charset="-120"/>
                <a:ea typeface="微軟正黑體" panose="020B0604030504040204" pitchFamily="34" charset="-120"/>
              </a:rPr>
              <a:t> (1979)</a:t>
            </a:r>
            <a:r>
              <a:rPr lang="zh-TW" altLang="en-US" dirty="0">
                <a:latin typeface="微軟正黑體" panose="020B0604030504040204" pitchFamily="34" charset="-120"/>
                <a:ea typeface="微軟正黑體" panose="020B0604030504040204" pitchFamily="34" charset="-120"/>
              </a:rPr>
              <a:t>認為信任構成了一個連續的</a:t>
            </a:r>
            <a:r>
              <a:rPr lang="zh-TW" altLang="en-US" dirty="0" smtClean="0">
                <a:latin typeface="微軟正黑體" panose="020B0604030504040204" pitchFamily="34" charset="-120"/>
                <a:ea typeface="微軟正黑體" panose="020B0604030504040204" pitchFamily="34" charset="-120"/>
              </a:rPr>
              <a:t>反饋。</a:t>
            </a:r>
            <a:r>
              <a:rPr lang="zh-TW" altLang="en-US" dirty="0">
                <a:latin typeface="微軟正黑體" panose="020B0604030504040204" pitchFamily="34" charset="-120"/>
                <a:ea typeface="微軟正黑體" panose="020B0604030504040204" pitchFamily="34" charset="-120"/>
              </a:rPr>
              <a:t>具體而言，“委託人”可以密切關注受託人的行為，以了解歸屬於受託人的信託是否合理。如果受託人按照委託人的期望履行職責，則可以維持或增加信任；</a:t>
            </a:r>
            <a:r>
              <a:rPr lang="zh-TW" altLang="en-US" dirty="0" smtClean="0">
                <a:latin typeface="微軟正黑體" panose="020B0604030504040204" pitchFamily="34" charset="-120"/>
                <a:ea typeface="微軟正黑體" panose="020B0604030504040204" pitchFamily="34" charset="-120"/>
              </a:rPr>
              <a:t>不符合期望</a:t>
            </a:r>
            <a:r>
              <a:rPr lang="zh-TW" altLang="en-US" dirty="0">
                <a:latin typeface="微軟正黑體" panose="020B0604030504040204" pitchFamily="34" charset="-120"/>
                <a:ea typeface="微軟正黑體" panose="020B0604030504040204" pitchFamily="34" charset="-120"/>
              </a:rPr>
              <a:t>會降低信任度</a:t>
            </a:r>
            <a:r>
              <a:rPr lang="zh-TW" altLang="en-US" dirty="0" smtClean="0"/>
              <a:t>。</a:t>
            </a:r>
            <a:r>
              <a:rPr lang="en-US" altLang="zh-TW" dirty="0"/>
              <a:t>(see also Altman and Taylor, 1973; </a:t>
            </a:r>
            <a:r>
              <a:rPr lang="en-US" altLang="zh-TW" dirty="0" err="1"/>
              <a:t>Kohring</a:t>
            </a:r>
            <a:r>
              <a:rPr lang="en-US" altLang="zh-TW" dirty="0"/>
              <a:t> and </a:t>
            </a:r>
            <a:r>
              <a:rPr lang="en-US" altLang="zh-TW" dirty="0" err="1"/>
              <a:t>Kastenholz</a:t>
            </a:r>
            <a:r>
              <a:rPr lang="en-US" altLang="zh-TW" dirty="0"/>
              <a:t>, 2000; Rubin, 1973; cf. Strickland, 1958</a:t>
            </a:r>
            <a:r>
              <a:rPr lang="en-US" altLang="zh-TW" dirty="0" smtClean="0"/>
              <a:t>).</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4470" y="160954"/>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68198" y="1347966"/>
            <a:ext cx="1172380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幾位研究人員已經認識到信任對自動化使用</a:t>
            </a:r>
            <a:r>
              <a:rPr lang="zh-TW" altLang="en-US" dirty="0" smtClean="0">
                <a:latin typeface="微軟正黑體" panose="020B0604030504040204" pitchFamily="34" charset="-120"/>
                <a:ea typeface="微軟正黑體" panose="020B0604030504040204" pitchFamily="34" charset="-120"/>
              </a:rPr>
              <a:t>的影響</a:t>
            </a:r>
            <a:r>
              <a:rPr lang="en-US" altLang="zh-TW"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Lee and Moray, 1992; Lewandowsky et al., 2000; Moray et al., 2000; Muir, 1988; Sheridan and Hennessy, 1984, among others</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用戶</a:t>
            </a:r>
            <a:r>
              <a:rPr lang="zh-TW" altLang="en-US" dirty="0">
                <a:latin typeface="微軟正黑體" panose="020B0604030504040204" pitchFamily="34" charset="-120"/>
                <a:ea typeface="微軟正黑體" panose="020B0604030504040204" pitchFamily="34" charset="-120"/>
              </a:rPr>
              <a:t>決定採取手動控制還是讓流程由自動化控制，取決於他或她對自動化系統的信任程度；當信任度較低時，與自動化信任度較高時相比，用戶更有可能手動執行任務</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en-US" altLang="zh-TW" dirty="0"/>
              <a:t>Muir </a:t>
            </a:r>
            <a:r>
              <a:rPr lang="en-US" altLang="zh-TW" dirty="0" smtClean="0"/>
              <a:t>(1987</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認為，信任可能</a:t>
            </a:r>
            <a:r>
              <a:rPr lang="zh-TW" altLang="en-US" dirty="0" smtClean="0">
                <a:latin typeface="微軟正黑體" panose="020B0604030504040204" pitchFamily="34" charset="-120"/>
                <a:ea typeface="微軟正黑體" panose="020B0604030504040204" pitchFamily="34" charset="-120"/>
              </a:rPr>
              <a:t>是系統設計</a:t>
            </a:r>
            <a:r>
              <a:rPr lang="zh-TW" altLang="en-US" dirty="0">
                <a:latin typeface="微軟正黑體" panose="020B0604030504040204" pitchFamily="34" charset="-120"/>
                <a:ea typeface="微軟正黑體" panose="020B0604030504040204" pitchFamily="34" charset="-120"/>
              </a:rPr>
              <a:t>的關鍵因素。畢竟，過分信任自動化（不信任）可能會導致人們不恰當地使用它，從而使它無法執行可以手動執行的功能</a:t>
            </a:r>
            <a:r>
              <a:rPr lang="zh-TW" altLang="en-US" dirty="0" smtClean="0">
                <a:latin typeface="微軟正黑體" panose="020B0604030504040204" pitchFamily="34" charset="-120"/>
                <a:ea typeface="微軟正黑體" panose="020B0604030504040204" pitchFamily="34" charset="-120"/>
              </a:rPr>
              <a:t>。另一方面</a:t>
            </a:r>
            <a:r>
              <a:rPr lang="zh-TW" altLang="en-US" dirty="0">
                <a:latin typeface="微軟正黑體" panose="020B0604030504040204" pitchFamily="34" charset="-120"/>
                <a:ea typeface="微軟正黑體" panose="020B0604030504040204" pitchFamily="34" charset="-120"/>
              </a:rPr>
              <a:t>，不信任</a:t>
            </a:r>
            <a:r>
              <a:rPr lang="zh-TW" altLang="en-US" dirty="0" smtClean="0">
                <a:latin typeface="微軟正黑體" panose="020B0604030504040204" pitchFamily="34" charset="-120"/>
                <a:ea typeface="微軟正黑體" panose="020B0604030504040204" pitchFamily="34" charset="-120"/>
              </a:rPr>
              <a:t>系統，</a:t>
            </a:r>
            <a:r>
              <a:rPr lang="zh-TW" altLang="en-US" dirty="0">
                <a:latin typeface="微軟正黑體" panose="020B0604030504040204" pitchFamily="34" charset="-120"/>
                <a:ea typeface="微軟正黑體" panose="020B0604030504040204" pitchFamily="34" charset="-120"/>
              </a:rPr>
              <a:t>無論它多麼智能，都可能導致該系統被拒絕，從而失去其在系統性能方面的潛在</a:t>
            </a:r>
            <a:r>
              <a:rPr lang="zh-TW" altLang="en-US" dirty="0" smtClean="0">
                <a:latin typeface="微軟正黑體" panose="020B0604030504040204" pitchFamily="34" charset="-120"/>
                <a:ea typeface="微軟正黑體" panose="020B0604030504040204" pitchFamily="34" charset="-120"/>
              </a:rPr>
              <a:t>利益</a:t>
            </a:r>
            <a:r>
              <a:rPr lang="en-US" altLang="zh-TW" dirty="0">
                <a:latin typeface="微軟正黑體" panose="020B0604030504040204" pitchFamily="34" charset="-120"/>
                <a:ea typeface="微軟正黑體" panose="020B0604030504040204" pitchFamily="34" charset="-120"/>
              </a:rPr>
              <a:t>(Muir, 1987; cf. </a:t>
            </a:r>
            <a:r>
              <a:rPr lang="en-US" altLang="zh-TW" dirty="0" err="1">
                <a:latin typeface="微軟正黑體" panose="020B0604030504040204" pitchFamily="34" charset="-120"/>
                <a:ea typeface="微軟正黑體" panose="020B0604030504040204" pitchFamily="34" charset="-120"/>
              </a:rPr>
              <a:t>Parasuraman</a:t>
            </a:r>
            <a:r>
              <a:rPr lang="en-US" altLang="zh-TW" dirty="0">
                <a:latin typeface="微軟正黑體" panose="020B0604030504040204" pitchFamily="34" charset="-120"/>
                <a:ea typeface="微軟正黑體" panose="020B0604030504040204" pitchFamily="34" charset="-120"/>
              </a:rPr>
              <a:t> and Riley, 1997)</a:t>
            </a:r>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Tree>
    <p:extLst>
      <p:ext uri="{BB962C8B-B14F-4D97-AF65-F5344CB8AC3E}">
        <p14:creationId xmlns:p14="http://schemas.microsoft.com/office/powerpoint/2010/main" val="277822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4996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71892" y="1743181"/>
            <a:ext cx="11067657"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信任與依賴自動化的意願之間的關係受到其他變量的影響，即人們在執行自己的任務時擁有自己的能力，這種信任被稱為</a:t>
            </a:r>
            <a:r>
              <a:rPr lang="zh-TW" altLang="en-US" dirty="0" smtClean="0">
                <a:latin typeface="微軟正黑體" panose="020B0604030504040204" pitchFamily="34" charset="-120"/>
                <a:ea typeface="微軟正黑體" panose="020B0604030504040204" pitchFamily="34" charset="-120"/>
              </a:rPr>
              <a:t>自信</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Kantowitz</a:t>
            </a:r>
            <a:r>
              <a:rPr lang="en-US" altLang="zh-TW" dirty="0">
                <a:latin typeface="微軟正黑體" panose="020B0604030504040204" pitchFamily="34" charset="-120"/>
                <a:ea typeface="微軟正黑體" panose="020B0604030504040204" pitchFamily="34" charset="-120"/>
              </a:rPr>
              <a:t> et al., 1997; Lee and Moray, 1992; Lee and Moray, 1994; Riley, 1996). </a:t>
            </a:r>
            <a:r>
              <a:rPr lang="en-US" altLang="zh-TW" dirty="0" err="1">
                <a:latin typeface="微軟正黑體" panose="020B0604030504040204" pitchFamily="34" charset="-120"/>
                <a:ea typeface="微軟正黑體" panose="020B0604030504040204" pitchFamily="34" charset="-120"/>
              </a:rPr>
              <a:t>Kantowitz</a:t>
            </a:r>
            <a:r>
              <a:rPr lang="en-US" altLang="zh-TW" dirty="0">
                <a:latin typeface="微軟正黑體" panose="020B0604030504040204" pitchFamily="34" charset="-120"/>
                <a:ea typeface="微軟正黑體" panose="020B0604030504040204" pitchFamily="34" charset="-120"/>
              </a:rPr>
              <a:t> et al. (1997</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en-US" altLang="zh-TW" dirty="0"/>
              <a:t> </a:t>
            </a:r>
            <a:r>
              <a:rPr lang="en-US" altLang="zh-TW" dirty="0">
                <a:latin typeface="微軟正黑體" panose="020B0604030504040204" pitchFamily="34" charset="-120"/>
                <a:ea typeface="微軟正黑體" panose="020B0604030504040204" pitchFamily="34" charset="-120"/>
              </a:rPr>
              <a:t>Lee and Moray (1994)</a:t>
            </a:r>
            <a:r>
              <a:rPr lang="zh-TW" altLang="en-US" dirty="0">
                <a:latin typeface="微軟正黑體" panose="020B0604030504040204" pitchFamily="34" charset="-120"/>
                <a:ea typeface="微軟正黑體" panose="020B0604030504040204" pitchFamily="34" charset="-120"/>
              </a:rPr>
              <a:t>結論是，當信任超過自信時，人們會使用自動控制。相反，當對自己能力的信任超過對自動化的信任時，用戶更有可能放棄使用自動模式</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3497420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方</a:t>
            </a:r>
            <a:r>
              <a:rPr lang="zh-TW" altLang="en-US" b="1" dirty="0">
                <a:latin typeface="微軟正黑體" panose="020B0604030504040204" pitchFamily="34" charset="-120"/>
                <a:ea typeface="微軟正黑體" panose="020B0604030504040204" pitchFamily="34" charset="-120"/>
              </a:rPr>
              <a:t>法</a:t>
            </a:r>
          </a:p>
        </p:txBody>
      </p:sp>
      <p:sp>
        <p:nvSpPr>
          <p:cNvPr id="3" name="副標題 2"/>
          <p:cNvSpPr>
            <a:spLocks noGrp="1"/>
          </p:cNvSpPr>
          <p:nvPr>
            <p:ph type="subTitle" idx="1"/>
          </p:nvPr>
        </p:nvSpPr>
        <p:spPr>
          <a:xfrm>
            <a:off x="789756" y="1557209"/>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本實驗旨在研究路線規劃領域的信任</a:t>
            </a:r>
            <a:r>
              <a:rPr lang="zh-TW" altLang="en-US" dirty="0" smtClean="0">
                <a:latin typeface="微軟正黑體" panose="020B0604030504040204" pitchFamily="34" charset="-120"/>
                <a:ea typeface="微軟正黑體" panose="020B0604030504040204" pitchFamily="34" charset="-120"/>
              </a:rPr>
              <a:t>度</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受測者</a:t>
            </a:r>
            <a:r>
              <a:rPr lang="en-US" altLang="zh-TW" dirty="0">
                <a:latin typeface="微軟正黑體" panose="020B0604030504040204" pitchFamily="34" charset="-120"/>
                <a:ea typeface="微軟正黑體" panose="020B0604030504040204" pitchFamily="34" charset="-120"/>
              </a:rPr>
              <a:t>:</a:t>
            </a:r>
            <a:r>
              <a:rPr lang="zh-TW" altLang="zh-TW" dirty="0">
                <a:latin typeface="微軟正黑體" panose="020B0604030504040204" pitchFamily="34" charset="-120"/>
                <a:ea typeface="微軟正黑體" panose="020B0604030504040204" pitchFamily="34" charset="-120"/>
              </a:rPr>
              <a:t>恩荷芬理工大學</a:t>
            </a:r>
            <a:r>
              <a:rPr lang="en-US" altLang="zh-TW" dirty="0">
                <a:latin typeface="微軟正黑體" panose="020B0604030504040204" pitchFamily="34" charset="-120"/>
                <a:ea typeface="微軟正黑體" panose="020B0604030504040204" pitchFamily="34" charset="-120"/>
              </a:rPr>
              <a:t>96</a:t>
            </a:r>
            <a:r>
              <a:rPr lang="zh-TW" altLang="en-US" dirty="0">
                <a:latin typeface="微軟正黑體" panose="020B0604030504040204" pitchFamily="34" charset="-120"/>
                <a:ea typeface="微軟正黑體" panose="020B0604030504040204" pitchFamily="34" charset="-120"/>
              </a:rPr>
              <a:t>名學生</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隨機分配為</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AER</a:t>
            </a:r>
            <a:r>
              <a:rPr lang="zh-TW" altLang="en-US" dirty="0">
                <a:latin typeface="微軟正黑體" panose="020B0604030504040204" pitchFamily="34" charset="-120"/>
                <a:ea typeface="微軟正黑體" panose="020B0604030504040204" pitchFamily="34" charset="-120"/>
              </a:rPr>
              <a:t>：低與高）</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MER</a:t>
            </a:r>
            <a:r>
              <a:rPr lang="zh-TW" altLang="en-US" dirty="0">
                <a:latin typeface="微軟正黑體" panose="020B0604030504040204" pitchFamily="34" charset="-120"/>
                <a:ea typeface="微軟正黑體" panose="020B0604030504040204" pitchFamily="34" charset="-120"/>
              </a:rPr>
              <a:t>：低與高）</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高</a:t>
            </a:r>
            <a:r>
              <a:rPr lang="en-US" altLang="zh-TW" dirty="0">
                <a:latin typeface="微軟正黑體" panose="020B0604030504040204" pitchFamily="34" charset="-120"/>
                <a:ea typeface="微軟正黑體" panose="020B0604030504040204" pitchFamily="34" charset="-120"/>
              </a:rPr>
              <a:t>AER-</a:t>
            </a:r>
            <a:r>
              <a:rPr lang="zh-TW" altLang="en-US" dirty="0">
                <a:latin typeface="微軟正黑體" panose="020B0604030504040204" pitchFamily="34" charset="-120"/>
                <a:ea typeface="微軟正黑體" panose="020B0604030504040204" pitchFamily="34" charset="-120"/>
              </a:rPr>
              <a:t>這五項試驗共計三個錯誤  </a:t>
            </a:r>
            <a:r>
              <a:rPr lang="en-US" altLang="zh-TW" dirty="0">
                <a:latin typeface="微軟正黑體" panose="020B0604030504040204" pitchFamily="34" charset="-120"/>
                <a:ea typeface="微軟正黑體" panose="020B0604030504040204" pitchFamily="34" charset="-120"/>
              </a:rPr>
              <a:t>3/5</a:t>
            </a: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低</a:t>
            </a:r>
            <a:r>
              <a:rPr lang="en-US" altLang="zh-TW" dirty="0">
                <a:latin typeface="微軟正黑體" panose="020B0604030504040204" pitchFamily="34" charset="-120"/>
                <a:ea typeface="微軟正黑體" panose="020B0604030504040204" pitchFamily="34" charset="-120"/>
              </a:rPr>
              <a:t>AER-</a:t>
            </a:r>
            <a:r>
              <a:rPr lang="zh-TW" altLang="en-US" dirty="0">
                <a:latin typeface="微軟正黑體" panose="020B0604030504040204" pitchFamily="34" charset="-120"/>
                <a:ea typeface="微軟正黑體" panose="020B0604030504040204" pitchFamily="34" charset="-120"/>
              </a:rPr>
              <a:t>參與者經歷錯誤（即“慢速”路線）的比率為</a:t>
            </a:r>
            <a:r>
              <a:rPr lang="en-US" altLang="zh-TW" dirty="0" smtClean="0">
                <a:latin typeface="微軟正黑體" panose="020B0604030504040204" pitchFamily="34" charset="-120"/>
                <a:ea typeface="微軟正黑體" panose="020B0604030504040204" pitchFamily="34" charset="-120"/>
              </a:rPr>
              <a:t>1/5</a:t>
            </a: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在每次路線規劃試驗之後，都會給出有關路線質量的反饋。</a:t>
            </a: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a:p>
        </p:txBody>
      </p:sp>
      <p:sp>
        <p:nvSpPr>
          <p:cNvPr id="8" name="文字方塊 7"/>
          <p:cNvSpPr txBox="1"/>
          <p:nvPr/>
        </p:nvSpPr>
        <p:spPr>
          <a:xfrm>
            <a:off x="7569687" y="5102577"/>
            <a:ext cx="3784113" cy="830997"/>
          </a:xfrm>
          <a:prstGeom prst="rect">
            <a:avLst/>
          </a:prstGeom>
          <a:noFill/>
          <a:ln w="38100">
            <a:solidFill>
              <a:srgbClr val="FFC000"/>
            </a:solidFill>
          </a:ln>
        </p:spPr>
        <p:txBody>
          <a:bodyPr wrap="none" rtlCol="0">
            <a:spAutoFit/>
          </a:bodyPr>
          <a:lstStyle/>
          <a:p>
            <a:r>
              <a:rPr lang="en-US" altLang="zh-TW" dirty="0"/>
              <a:t> </a:t>
            </a:r>
            <a:r>
              <a:rPr lang="en-US" altLang="zh-TW" sz="2400" dirty="0"/>
              <a:t>automation error rate (AER) </a:t>
            </a:r>
          </a:p>
          <a:p>
            <a:r>
              <a:rPr lang="en-US" altLang="zh-TW" sz="2400" dirty="0"/>
              <a:t>manual error rate (MER)</a:t>
            </a:r>
            <a:endParaRPr lang="zh-TW" altLang="en-US" sz="2400" dirty="0"/>
          </a:p>
        </p:txBody>
      </p:sp>
    </p:spTree>
    <p:extLst>
      <p:ext uri="{BB962C8B-B14F-4D97-AF65-F5344CB8AC3E}">
        <p14:creationId xmlns:p14="http://schemas.microsoft.com/office/powerpoint/2010/main" val="103599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2620651" cy="1190969"/>
          </a:xfrm>
        </p:spPr>
        <p:txBody>
          <a:bodyPr/>
          <a:lstStyle/>
          <a:p>
            <a:r>
              <a:rPr lang="zh-TW" altLang="en-US" b="1" dirty="0" smtClean="0">
                <a:latin typeface="微軟正黑體" panose="020B0604030504040204" pitchFamily="34" charset="-120"/>
                <a:ea typeface="微軟正黑體" panose="020B0604030504040204" pitchFamily="34" charset="-120"/>
              </a:rPr>
              <a:t>方</a:t>
            </a:r>
            <a:r>
              <a:rPr lang="zh-TW" altLang="en-US" b="1" dirty="0">
                <a:latin typeface="微軟正黑體" panose="020B0604030504040204" pitchFamily="34" charset="-120"/>
                <a:ea typeface="微軟正黑體" panose="020B0604030504040204" pitchFamily="34" charset="-120"/>
              </a:rPr>
              <a:t>法</a:t>
            </a:r>
          </a:p>
        </p:txBody>
      </p:sp>
      <p:sp>
        <p:nvSpPr>
          <p:cNvPr id="3" name="副標題 2"/>
          <p:cNvSpPr>
            <a:spLocks noGrp="1"/>
          </p:cNvSpPr>
          <p:nvPr>
            <p:ph type="subTitle" idx="1"/>
          </p:nvPr>
        </p:nvSpPr>
        <p:spPr>
          <a:xfrm>
            <a:off x="688156" y="1448447"/>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在</a:t>
            </a:r>
            <a:r>
              <a:rPr lang="zh-TW" altLang="en-US" dirty="0">
                <a:latin typeface="微軟正黑體" panose="020B0604030504040204" pitchFamily="34" charset="-120"/>
                <a:ea typeface="微軟正黑體" panose="020B0604030504040204" pitchFamily="34" charset="-120"/>
              </a:rPr>
              <a:t>實驗過程中，屏幕上顯示了一張城市地圖</a:t>
            </a:r>
            <a:r>
              <a:rPr lang="zh-TW" altLang="en-US" dirty="0" smtClean="0">
                <a:latin typeface="微軟正黑體" panose="020B0604030504040204" pitchFamily="34" charset="-120"/>
                <a:ea typeface="微軟正黑體" panose="020B0604030504040204" pitchFamily="34" charset="-120"/>
              </a:rPr>
              <a:t>。參加者</a:t>
            </a:r>
            <a:r>
              <a:rPr lang="zh-TW" altLang="en-US" dirty="0">
                <a:latin typeface="微軟正黑體" panose="020B0604030504040204" pitchFamily="34" charset="-120"/>
                <a:ea typeface="微軟正黑體" panose="020B0604030504040204" pitchFamily="34" charset="-120"/>
              </a:rPr>
              <a:t>被要求提出從定位在地圖上的正方形（指示起點）到在地圖上其他地方的圓（指示目的地）</a:t>
            </a:r>
            <a:r>
              <a:rPr lang="zh-TW" altLang="en-US" dirty="0" smtClean="0">
                <a:latin typeface="微軟正黑體" panose="020B0604030504040204" pitchFamily="34" charset="-120"/>
                <a:ea typeface="微軟正黑體" panose="020B0604030504040204" pitchFamily="34" charset="-120"/>
              </a:rPr>
              <a:t>的最</a:t>
            </a:r>
            <a:r>
              <a:rPr lang="zh-TW" altLang="en-US" dirty="0">
                <a:latin typeface="微軟正黑體" panose="020B0604030504040204" pitchFamily="34" charset="-120"/>
                <a:ea typeface="微軟正黑體" panose="020B0604030504040204" pitchFamily="34" charset="-120"/>
              </a:rPr>
              <a:t>快</a:t>
            </a:r>
            <a:r>
              <a:rPr lang="zh-TW" altLang="en-US" dirty="0" smtClean="0">
                <a:latin typeface="微軟正黑體" panose="020B0604030504040204" pitchFamily="34" charset="-120"/>
                <a:ea typeface="微軟正黑體" panose="020B0604030504040204" pitchFamily="34" charset="-120"/>
              </a:rPr>
              <a:t>路線</a:t>
            </a:r>
            <a:r>
              <a:rPr lang="zh-TW" altLang="en-US" dirty="0">
                <a:latin typeface="微軟正黑體" panose="020B0604030504040204" pitchFamily="34" charset="-120"/>
                <a:ea typeface="微軟正黑體" panose="020B0604030504040204" pitchFamily="34" charset="-120"/>
              </a:rPr>
              <a:t>共</a:t>
            </a:r>
            <a:r>
              <a:rPr lang="en-US" altLang="zh-TW" dirty="0" smtClean="0">
                <a:latin typeface="微軟正黑體" panose="020B0604030504040204" pitchFamily="34" charset="-120"/>
                <a:ea typeface="微軟正黑體" panose="020B0604030504040204" pitchFamily="34" charset="-120"/>
              </a:rPr>
              <a:t>26</a:t>
            </a:r>
            <a:r>
              <a:rPr lang="zh-TW" altLang="en-US" dirty="0">
                <a:latin typeface="微軟正黑體" panose="020B0604030504040204" pitchFamily="34" charset="-120"/>
                <a:ea typeface="微軟正黑體" panose="020B0604030504040204" pitchFamily="34" charset="-120"/>
              </a:rPr>
              <a:t>次。</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手動</a:t>
            </a:r>
            <a:r>
              <a:rPr lang="zh-TW" altLang="en-US" dirty="0">
                <a:latin typeface="微軟正黑體" panose="020B0604030504040204" pitchFamily="34" charset="-120"/>
                <a:ea typeface="微軟正黑體" panose="020B0604030504040204" pitchFamily="34" charset="-120"/>
              </a:rPr>
              <a:t>模式要求參與者通過單擊起點和終點之間遇到的每個交叉點來指示他們認為最快的</a:t>
            </a:r>
            <a:r>
              <a:rPr lang="zh-TW" altLang="en-US" dirty="0" smtClean="0">
                <a:latin typeface="微軟正黑體" panose="020B0604030504040204" pitchFamily="34" charset="-120"/>
                <a:ea typeface="微軟正黑體" panose="020B0604030504040204" pitchFamily="34" charset="-120"/>
              </a:rPr>
              <a:t>路線</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而</a:t>
            </a:r>
            <a:r>
              <a:rPr lang="zh-TW" altLang="en-US" dirty="0">
                <a:latin typeface="微軟正黑體" panose="020B0604030504040204" pitchFamily="34" charset="-120"/>
                <a:ea typeface="微軟正黑體" panose="020B0604030504040204" pitchFamily="34" charset="-120"/>
              </a:rPr>
              <a:t>自動模式可通過僅按一下按鈕來生成路線</a:t>
            </a: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6</a:t>
            </a:fld>
            <a:endParaRPr lang="zh-TW" altLang="en-US">
              <a:solidFill>
                <a:prstClr val="black">
                  <a:tint val="75000"/>
                </a:prstClr>
              </a:solidFill>
            </a:endParaRPr>
          </a:p>
        </p:txBody>
      </p:sp>
      <p:pic>
        <p:nvPicPr>
          <p:cNvPr id="1026" name="Picture 2" descr="https://ars.els-cdn.com/content/image/1-s2.0-S1071581903000399-gr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8621" y="3638550"/>
            <a:ext cx="4200880" cy="318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61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689234"/>
            <a:ext cx="10999019" cy="3552558"/>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在最初的</a:t>
            </a:r>
            <a:r>
              <a:rPr lang="en-US" altLang="zh-TW" dirty="0">
                <a:latin typeface="微軟正黑體" panose="020B0604030504040204" pitchFamily="34" charset="-120"/>
                <a:ea typeface="微軟正黑體" panose="020B0604030504040204" pitchFamily="34" charset="-120"/>
              </a:rPr>
              <a:t>20</a:t>
            </a:r>
            <a:r>
              <a:rPr lang="zh-TW" altLang="en-US" dirty="0">
                <a:latin typeface="微軟正黑體" panose="020B0604030504040204" pitchFamily="34" charset="-120"/>
                <a:ea typeface="微軟正黑體" panose="020B0604030504040204" pitchFamily="34" charset="-120"/>
              </a:rPr>
              <a:t>個試驗中</a:t>
            </a:r>
            <a:r>
              <a:rPr lang="zh-TW" altLang="en-US" dirty="0" smtClean="0">
                <a:latin typeface="微軟正黑體" panose="020B0604030504040204" pitchFamily="34" charset="-120"/>
                <a:ea typeface="微軟正黑體" panose="020B0604030504040204" pitchFamily="34" charset="-120"/>
              </a:rPr>
              <a:t>，讓參與者使用手動</a:t>
            </a:r>
            <a:r>
              <a:rPr lang="zh-TW" altLang="en-US" dirty="0">
                <a:latin typeface="微軟正黑體" panose="020B0604030504040204" pitchFamily="34" charset="-120"/>
                <a:ea typeface="微軟正黑體" panose="020B0604030504040204" pitchFamily="34" charset="-120"/>
              </a:rPr>
              <a:t>和自動</a:t>
            </a:r>
            <a:r>
              <a:rPr lang="zh-TW" altLang="en-US" dirty="0" smtClean="0">
                <a:latin typeface="微軟正黑體" panose="020B0604030504040204" pitchFamily="34" charset="-120"/>
                <a:ea typeface="微軟正黑體" panose="020B0604030504040204" pitchFamily="34" charset="-120"/>
              </a:rPr>
              <a:t>模式</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有</a:t>
            </a:r>
            <a:r>
              <a:rPr lang="en-US" altLang="zh-TW" dirty="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次（以</a:t>
            </a:r>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個為一組）必須手動完成，其他</a:t>
            </a:r>
            <a:r>
              <a:rPr lang="en-US" altLang="zh-TW" dirty="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個則要自動執行。</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在</a:t>
            </a:r>
            <a:r>
              <a:rPr lang="zh-TW" altLang="en-US" dirty="0">
                <a:latin typeface="微軟正黑體" panose="020B0604030504040204" pitchFamily="34" charset="-120"/>
                <a:ea typeface="微軟正黑體" panose="020B0604030504040204" pitchFamily="34" charset="-120"/>
              </a:rPr>
              <a:t>最後的六次試驗中，參與者可以自由選擇模式。這六個試驗中選擇自動模式的次數構成了主要的因變量</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我們</a:t>
            </a:r>
            <a:r>
              <a:rPr lang="zh-TW" altLang="en-US" dirty="0">
                <a:latin typeface="微軟正黑體" panose="020B0604030504040204" pitchFamily="34" charset="-120"/>
                <a:ea typeface="微軟正黑體" panose="020B0604030504040204" pitchFamily="34" charset="-120"/>
              </a:rPr>
              <a:t>期望</a:t>
            </a:r>
            <a:r>
              <a:rPr lang="zh-TW" altLang="en-US" dirty="0" smtClean="0">
                <a:latin typeface="微軟正黑體" panose="020B0604030504040204" pitchFamily="34" charset="-120"/>
                <a:ea typeface="微軟正黑體" panose="020B0604030504040204" pitchFamily="34" charset="-120"/>
              </a:rPr>
              <a:t>前</a:t>
            </a:r>
            <a:r>
              <a:rPr lang="en-US" altLang="zh-TW" dirty="0">
                <a:latin typeface="微軟正黑體" panose="020B0604030504040204" pitchFamily="34" charset="-120"/>
                <a:ea typeface="微軟正黑體" panose="020B0604030504040204" pitchFamily="34" charset="-120"/>
              </a:rPr>
              <a:t>20</a:t>
            </a:r>
            <a:r>
              <a:rPr lang="zh-TW" altLang="en-US" dirty="0">
                <a:latin typeface="微軟正黑體" panose="020B0604030504040204" pitchFamily="34" charset="-120"/>
                <a:ea typeface="微軟正黑體" panose="020B0604030504040204" pitchFamily="34" charset="-120"/>
              </a:rPr>
              <a:t>個試驗中的</a:t>
            </a:r>
            <a:r>
              <a:rPr lang="zh-TW" altLang="en-US" b="1" dirty="0">
                <a:latin typeface="微軟正黑體" panose="020B0604030504040204" pitchFamily="34" charset="-120"/>
                <a:ea typeface="微軟正黑體" panose="020B0604030504040204" pitchFamily="34" charset="-120"/>
              </a:rPr>
              <a:t>自動化可靠性</a:t>
            </a:r>
            <a:r>
              <a:rPr lang="zh-TW" altLang="en-US" dirty="0">
                <a:latin typeface="微軟正黑體" panose="020B0604030504040204" pitchFamily="34" charset="-120"/>
                <a:ea typeface="微軟正黑體" panose="020B0604030504040204" pitchFamily="34" charset="-120"/>
              </a:rPr>
              <a:t>會影響最後</a:t>
            </a:r>
            <a:r>
              <a:rPr lang="en-US" altLang="zh-TW" dirty="0">
                <a:latin typeface="微軟正黑體" panose="020B0604030504040204" pitchFamily="34" charset="-120"/>
                <a:ea typeface="微軟正黑體" panose="020B0604030504040204" pitchFamily="34" charset="-120"/>
              </a:rPr>
              <a:t>6</a:t>
            </a:r>
            <a:r>
              <a:rPr lang="zh-TW" altLang="en-US" dirty="0">
                <a:latin typeface="微軟正黑體" panose="020B0604030504040204" pitchFamily="34" charset="-120"/>
                <a:ea typeface="微軟正黑體" panose="020B0604030504040204" pitchFamily="34" charset="-120"/>
              </a:rPr>
              <a:t>個試驗中的自動化使用。更具體地說，當自動化具有較高</a:t>
            </a:r>
            <a:r>
              <a:rPr lang="zh-TW" altLang="en-US" dirty="0" smtClean="0">
                <a:latin typeface="微軟正黑體" panose="020B0604030504040204" pitchFamily="34" charset="-120"/>
                <a:ea typeface="微軟正黑體" panose="020B0604030504040204" pitchFamily="34" charset="-120"/>
              </a:rPr>
              <a:t>的錯誤率</a:t>
            </a:r>
            <a:r>
              <a:rPr lang="zh-TW" altLang="en-US" dirty="0">
                <a:latin typeface="微軟正黑體" panose="020B0604030504040204" pitchFamily="34" charset="-120"/>
                <a:ea typeface="微軟正黑體" panose="020B0604030504040204" pitchFamily="34" charset="-120"/>
              </a:rPr>
              <a:t>時，即自動化錯誤率（</a:t>
            </a:r>
            <a:r>
              <a:rPr lang="en-US" altLang="zh-TW" dirty="0">
                <a:latin typeface="微軟正黑體" panose="020B0604030504040204" pitchFamily="34" charset="-120"/>
                <a:ea typeface="微軟正黑體" panose="020B0604030504040204" pitchFamily="34" charset="-120"/>
              </a:rPr>
              <a:t>AER</a:t>
            </a:r>
            <a:r>
              <a:rPr lang="zh-TW" altLang="en-US" dirty="0">
                <a:latin typeface="微軟正黑體" panose="020B0604030504040204" pitchFamily="34" charset="-120"/>
                <a:ea typeface="微軟正黑體" panose="020B0604030504040204" pitchFamily="34" charset="-120"/>
              </a:rPr>
              <a:t>）與手動錯誤率（</a:t>
            </a:r>
            <a:r>
              <a:rPr lang="en-US" altLang="zh-TW" dirty="0">
                <a:latin typeface="微軟正黑體" panose="020B0604030504040204" pitchFamily="34" charset="-120"/>
                <a:ea typeface="微軟正黑體" panose="020B0604030504040204" pitchFamily="34" charset="-120"/>
              </a:rPr>
              <a:t>MER</a:t>
            </a:r>
            <a:r>
              <a:rPr lang="zh-TW" altLang="en-US" dirty="0">
                <a:latin typeface="微軟正黑體" panose="020B0604030504040204" pitchFamily="34" charset="-120"/>
                <a:ea typeface="微軟正黑體" panose="020B0604030504040204" pitchFamily="34" charset="-120"/>
              </a:rPr>
              <a:t>）相比較高時，</a:t>
            </a:r>
            <a:r>
              <a:rPr lang="zh-TW" altLang="en-US" dirty="0" smtClean="0">
                <a:latin typeface="微軟正黑體" panose="020B0604030504040204" pitchFamily="34" charset="-120"/>
                <a:ea typeface="微軟正黑體" panose="020B0604030504040204" pitchFamily="34" charset="-120"/>
              </a:rPr>
              <a:t>人們會較</a:t>
            </a:r>
            <a:r>
              <a:rPr lang="zh-TW" altLang="en-US" dirty="0">
                <a:latin typeface="微軟正黑體" panose="020B0604030504040204" pitchFamily="34" charset="-120"/>
                <a:ea typeface="微軟正黑體" panose="020B0604030504040204" pitchFamily="34" charset="-120"/>
              </a:rPr>
              <a:t>少使用</a:t>
            </a:r>
            <a:r>
              <a:rPr lang="zh-TW" altLang="en-US" dirty="0" smtClean="0">
                <a:latin typeface="微軟正黑體" panose="020B0604030504040204" pitchFamily="34" charset="-120"/>
                <a:ea typeface="微軟正黑體" panose="020B0604030504040204" pitchFamily="34" charset="-120"/>
              </a:rPr>
              <a:t>自動化路線。</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7</a:t>
            </a:fld>
            <a:endParaRPr lang="zh-TW" altLang="en-US"/>
          </a:p>
        </p:txBody>
      </p:sp>
      <p:sp>
        <p:nvSpPr>
          <p:cNvPr id="8" name="標題 1"/>
          <p:cNvSpPr txBox="1">
            <a:spLocks/>
          </p:cNvSpPr>
          <p:nvPr/>
        </p:nvSpPr>
        <p:spPr>
          <a:xfrm>
            <a:off x="590549" y="0"/>
            <a:ext cx="2620651"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smtClean="0">
                <a:latin typeface="微軟正黑體" panose="020B0604030504040204" pitchFamily="34" charset="-120"/>
                <a:ea typeface="微軟正黑體" panose="020B0604030504040204" pitchFamily="34" charset="-120"/>
              </a:rPr>
              <a:t>方法</a:t>
            </a:r>
            <a:endParaRPr lang="zh-TW" altLang="en-US" b="1" dirty="0">
              <a:latin typeface="微軟正黑體" panose="020B0604030504040204" pitchFamily="34" charset="-120"/>
              <a:ea typeface="微軟正黑體" panose="020B0604030504040204" pitchFamily="34" charset="-120"/>
            </a:endParaRPr>
          </a:p>
        </p:txBody>
      </p:sp>
      <p:sp>
        <p:nvSpPr>
          <p:cNvPr id="9" name="文字方塊 8"/>
          <p:cNvSpPr txBox="1"/>
          <p:nvPr/>
        </p:nvSpPr>
        <p:spPr>
          <a:xfrm>
            <a:off x="5286613" y="5324558"/>
            <a:ext cx="6340197" cy="830997"/>
          </a:xfrm>
          <a:prstGeom prst="rect">
            <a:avLst/>
          </a:prstGeom>
          <a:noFill/>
          <a:ln w="38100">
            <a:solidFill>
              <a:srgbClr val="FFC000"/>
            </a:solidFill>
          </a:ln>
        </p:spPr>
        <p:txBody>
          <a:bodyPr wrap="none" rtlCol="0">
            <a:spAutoFit/>
          </a:bodyPr>
          <a:lstStyle/>
          <a:p>
            <a:r>
              <a:rPr lang="en-US" altLang="zh-TW" dirty="0"/>
              <a:t> </a:t>
            </a:r>
            <a:r>
              <a:rPr lang="zh-TW" altLang="en-US" sz="2400" dirty="0" smtClean="0">
                <a:latin typeface="微軟正黑體" panose="020B0604030504040204" pitchFamily="34" charset="-120"/>
                <a:ea typeface="微軟正黑體" panose="020B0604030504040204" pitchFamily="34" charset="-120"/>
              </a:rPr>
              <a:t>以防參與者僅因方便</a:t>
            </a:r>
            <a:r>
              <a:rPr lang="zh-TW" altLang="en-US" sz="2400" dirty="0">
                <a:latin typeface="微軟正黑體" panose="020B0604030504040204" pitchFamily="34" charset="-120"/>
                <a:ea typeface="微軟正黑體" panose="020B0604030504040204" pitchFamily="34" charset="-120"/>
              </a:rPr>
              <a:t>就選擇自動模式。</a:t>
            </a:r>
            <a:endParaRPr lang="en-US" altLang="zh-TW" sz="2400" dirty="0">
              <a:latin typeface="微軟正黑體" panose="020B0604030504040204" pitchFamily="34" charset="-120"/>
              <a:ea typeface="微軟正黑體" panose="020B0604030504040204" pitchFamily="34" charset="-120"/>
            </a:endParaRPr>
          </a:p>
          <a:p>
            <a:r>
              <a:rPr lang="zh-TW" altLang="en-US" sz="2400" dirty="0" smtClean="0">
                <a:latin typeface="微軟正黑體" panose="020B0604030504040204" pitchFamily="34" charset="-120"/>
                <a:ea typeface="微軟正黑體" panose="020B0604030504040204" pitchFamily="34" charset="-120"/>
              </a:rPr>
              <a:t>故自動</a:t>
            </a:r>
            <a:r>
              <a:rPr lang="zh-TW" altLang="en-US" sz="2400" dirty="0">
                <a:latin typeface="微軟正黑體" panose="020B0604030504040204" pitchFamily="34" charset="-120"/>
                <a:ea typeface="微軟正黑體" panose="020B0604030504040204" pitchFamily="34" charset="-120"/>
              </a:rPr>
              <a:t>路線的生成速度與手動路線大致相同。</a:t>
            </a:r>
          </a:p>
        </p:txBody>
      </p:sp>
    </p:spTree>
    <p:extLst>
      <p:ext uri="{BB962C8B-B14F-4D97-AF65-F5344CB8AC3E}">
        <p14:creationId xmlns:p14="http://schemas.microsoft.com/office/powerpoint/2010/main" val="2672999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32725" y="51572"/>
            <a:ext cx="5358450" cy="698763"/>
          </a:xfrm>
          <a:solidFill>
            <a:schemeClr val="accent2">
              <a:lumMod val="60000"/>
              <a:lumOff val="40000"/>
            </a:schemeClr>
          </a:solidFill>
        </p:spPr>
        <p:txBody>
          <a:bodyPr>
            <a:normAutofit/>
          </a:bodyPr>
          <a:lstStyle/>
          <a:p>
            <a:r>
              <a:rPr lang="zh-TW" altLang="en-US" sz="3200" b="1" dirty="0" smtClean="0">
                <a:latin typeface="微軟正黑體" panose="020B0604030504040204" pitchFamily="34" charset="-120"/>
                <a:ea typeface="微軟正黑體" panose="020B0604030504040204" pitchFamily="34" charset="-120"/>
              </a:rPr>
              <a:t>操作對</a:t>
            </a:r>
            <a:r>
              <a:rPr lang="zh-TW" altLang="en-US" sz="3200" b="1" dirty="0">
                <a:latin typeface="微軟正黑體" panose="020B0604030504040204" pitchFamily="34" charset="-120"/>
                <a:ea typeface="微軟正黑體" panose="020B0604030504040204" pitchFamily="34" charset="-120"/>
              </a:rPr>
              <a:t>控制分配的影響</a:t>
            </a:r>
          </a:p>
        </p:txBody>
      </p:sp>
      <p:sp>
        <p:nvSpPr>
          <p:cNvPr id="3" name="副標題 2"/>
          <p:cNvSpPr>
            <a:spLocks noGrp="1"/>
          </p:cNvSpPr>
          <p:nvPr>
            <p:ph type="subTitle" idx="1"/>
          </p:nvPr>
        </p:nvSpPr>
        <p:spPr>
          <a:xfrm>
            <a:off x="621482" y="1203700"/>
            <a:ext cx="11367319" cy="503147"/>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表</a:t>
            </a:r>
            <a:r>
              <a:rPr lang="en-US" altLang="zh-TW" dirty="0" smtClean="0">
                <a:latin typeface="微軟正黑體" panose="020B0604030504040204" pitchFamily="34" charset="-120"/>
                <a:ea typeface="微軟正黑體" panose="020B0604030504040204" pitchFamily="34" charset="-120"/>
              </a:rPr>
              <a:t>1</a:t>
            </a:r>
            <a:r>
              <a:rPr lang="en-US" altLang="zh-TW"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在</a:t>
            </a:r>
            <a:r>
              <a:rPr lang="zh-TW" altLang="en-US" dirty="0">
                <a:latin typeface="微軟正黑體" panose="020B0604030504040204" pitchFamily="34" charset="-120"/>
                <a:ea typeface="微軟正黑體" panose="020B0604030504040204" pitchFamily="34" charset="-120"/>
              </a:rPr>
              <a:t>手動和自動模式下，根據</a:t>
            </a:r>
            <a:r>
              <a:rPr lang="zh-TW" altLang="en-US" dirty="0" smtClean="0">
                <a:latin typeface="微軟正黑體" panose="020B0604030504040204" pitchFamily="34" charset="-120"/>
                <a:ea typeface="微軟正黑體" panose="020B0604030504040204" pitchFamily="34" charset="-120"/>
              </a:rPr>
              <a:t>錯誤率高低選擇</a:t>
            </a:r>
            <a:r>
              <a:rPr lang="zh-TW" altLang="en-US" b="1" dirty="0">
                <a:latin typeface="微軟正黑體" panose="020B0604030504040204" pitchFamily="34" charset="-120"/>
                <a:ea typeface="微軟正黑體" panose="020B0604030504040204" pitchFamily="34" charset="-120"/>
              </a:rPr>
              <a:t>自動操作</a:t>
            </a:r>
            <a:r>
              <a:rPr lang="zh-TW" altLang="en-US" dirty="0">
                <a:latin typeface="微軟正黑體" panose="020B0604030504040204" pitchFamily="34" charset="-120"/>
                <a:ea typeface="微軟正黑體" panose="020B0604030504040204" pitchFamily="34" charset="-120"/>
              </a:rPr>
              <a:t>的次數（總共六次）</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8</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066882772"/>
              </p:ext>
            </p:extLst>
          </p:nvPr>
        </p:nvGraphicFramePr>
        <p:xfrm>
          <a:off x="1461911" y="1706847"/>
          <a:ext cx="9268178" cy="2606040"/>
        </p:xfrm>
        <a:graphic>
          <a:graphicData uri="http://schemas.openxmlformats.org/drawingml/2006/table">
            <a:tbl>
              <a:tblPr firstRow="1" bandRow="1">
                <a:tableStyleId>{00A15C55-8517-42AA-B614-E9B94910E393}</a:tableStyleId>
              </a:tblPr>
              <a:tblGrid>
                <a:gridCol w="1580445"/>
                <a:gridCol w="1100669"/>
                <a:gridCol w="1097844"/>
                <a:gridCol w="1097844"/>
                <a:gridCol w="1097844"/>
                <a:gridCol w="1097844"/>
                <a:gridCol w="1097844"/>
                <a:gridCol w="1097844"/>
              </a:tblGrid>
              <a:tr h="370840">
                <a:tc>
                  <a:txBody>
                    <a:bodyPr/>
                    <a:lstStyle/>
                    <a:p>
                      <a:endParaRPr lang="zh-TW" altLang="en-US" sz="2000" b="1" dirty="0">
                        <a:effectLst/>
                      </a:endParaRPr>
                    </a:p>
                  </a:txBody>
                  <a:tcPr marL="38100" marR="38100" marT="38100" marB="38100" anchor="ctr"/>
                </a:tc>
                <a:tc gridSpan="6">
                  <a:txBody>
                    <a:bodyPr/>
                    <a:lstStyle/>
                    <a:p>
                      <a:pPr algn="ctr"/>
                      <a:r>
                        <a:rPr lang="en-US" sz="2000" b="1" dirty="0">
                          <a:effectLst/>
                        </a:rPr>
                        <a:t>Manual error rate</a:t>
                      </a:r>
                    </a:p>
                  </a:txBody>
                  <a:tcPr marL="38100" marR="38100" marT="38100" marB="3810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endParaRPr lang="zh-TW" altLang="en-US" sz="2000" dirty="0"/>
                    </a:p>
                  </a:txBody>
                  <a:tcPr/>
                </a:tc>
              </a:tr>
              <a:tr h="370840">
                <a:tc>
                  <a:txBody>
                    <a:bodyPr/>
                    <a:lstStyle/>
                    <a:p>
                      <a:endParaRPr lang="zh-TW" altLang="en-US" sz="2000" b="1">
                        <a:effectLst/>
                      </a:endParaRPr>
                    </a:p>
                  </a:txBody>
                  <a:tcPr marL="38100" marR="38100" marT="38100" marB="38100" anchor="ctr"/>
                </a:tc>
                <a:tc>
                  <a:txBody>
                    <a:bodyPr/>
                    <a:lstStyle/>
                    <a:p>
                      <a:endParaRPr lang="zh-TW" altLang="en-US" sz="2000" b="1">
                        <a:effectLst/>
                      </a:endParaRPr>
                    </a:p>
                  </a:txBody>
                  <a:tcPr marL="38100" marR="38100" marT="38100" marB="38100" anchor="ctr"/>
                </a:tc>
                <a:tc gridSpan="2">
                  <a:txBody>
                    <a:bodyPr/>
                    <a:lstStyle/>
                    <a:p>
                      <a:r>
                        <a:rPr lang="en-US" sz="2000" b="1" dirty="0">
                          <a:effectLst/>
                        </a:rPr>
                        <a:t>Low</a:t>
                      </a:r>
                    </a:p>
                  </a:txBody>
                  <a:tcPr marL="38100" marR="38100" marT="38100" marB="38100" anchor="ctr"/>
                </a:tc>
                <a:tc hMerge="1">
                  <a:txBody>
                    <a:bodyPr/>
                    <a:lstStyle/>
                    <a:p>
                      <a:endParaRPr lang="zh-TW" altLang="en-US"/>
                    </a:p>
                  </a:txBody>
                  <a:tcPr/>
                </a:tc>
                <a:tc gridSpan="2">
                  <a:txBody>
                    <a:bodyPr/>
                    <a:lstStyle/>
                    <a:p>
                      <a:r>
                        <a:rPr lang="en-US" sz="2000" b="1" dirty="0">
                          <a:effectLst/>
                        </a:rPr>
                        <a:t>High</a:t>
                      </a:r>
                    </a:p>
                  </a:txBody>
                  <a:tcPr marL="38100" marR="38100" marT="38100" marB="38100" anchor="ctr"/>
                </a:tc>
                <a:tc hMerge="1">
                  <a:txBody>
                    <a:bodyPr/>
                    <a:lstStyle/>
                    <a:p>
                      <a:endParaRPr lang="zh-TW" altLang="en-US"/>
                    </a:p>
                  </a:txBody>
                  <a:tcPr/>
                </a:tc>
                <a:tc gridSpan="2">
                  <a:txBody>
                    <a:bodyPr/>
                    <a:lstStyle/>
                    <a:p>
                      <a:r>
                        <a:rPr lang="en-US" sz="2000" b="1" dirty="0">
                          <a:effectLst/>
                        </a:rPr>
                        <a:t>Total</a:t>
                      </a:r>
                    </a:p>
                  </a:txBody>
                  <a:tcPr marL="38100" marR="38100" marT="38100" marB="38100" anchor="ctr"/>
                </a:tc>
                <a:tc hMerge="1">
                  <a:txBody>
                    <a:bodyPr/>
                    <a:lstStyle/>
                    <a:p>
                      <a:endParaRPr lang="zh-TW" altLang="en-US"/>
                    </a:p>
                  </a:txBody>
                  <a:tcPr/>
                </a:tc>
              </a:tr>
              <a:tr h="370840">
                <a:tc>
                  <a:txBody>
                    <a:bodyPr/>
                    <a:lstStyle/>
                    <a:p>
                      <a:endParaRPr lang="zh-TW" altLang="en-US" sz="2000" b="1">
                        <a:effectLst/>
                      </a:endParaRPr>
                    </a:p>
                  </a:txBody>
                  <a:tcPr marL="38100" marR="38100" marT="38100" marB="38100" anchor="ctr"/>
                </a:tc>
                <a:tc>
                  <a:txBody>
                    <a:bodyPr/>
                    <a:lstStyle/>
                    <a:p>
                      <a:endParaRPr lang="zh-TW" altLang="en-US" sz="2000" b="1">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c>
                  <a:txBody>
                    <a:bodyPr/>
                    <a:lstStyle/>
                    <a:p>
                      <a:r>
                        <a:rPr lang="en-US" sz="2000" b="1" i="1" dirty="0">
                          <a:effectLst/>
                        </a:rPr>
                        <a:t>M</a:t>
                      </a:r>
                      <a:endParaRPr lang="en-US" sz="2000" b="1" dirty="0">
                        <a:effectLst/>
                      </a:endParaRPr>
                    </a:p>
                  </a:txBody>
                  <a:tcPr marL="38100" marR="38100" marT="38100" marB="38100" anchor="ctr"/>
                </a:tc>
                <a:tc>
                  <a:txBody>
                    <a:bodyPr/>
                    <a:lstStyle/>
                    <a:p>
                      <a:r>
                        <a:rPr lang="en-US" sz="2000" b="1" cap="small" dirty="0" err="1">
                          <a:effectLst/>
                        </a:rPr>
                        <a:t>s.d.</a:t>
                      </a:r>
                      <a:endParaRPr lang="en-US" sz="2000" b="1" dirty="0">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r>
              <a:tr h="370840">
                <a:tc>
                  <a:txBody>
                    <a:bodyPr/>
                    <a:lstStyle/>
                    <a:p>
                      <a:r>
                        <a:rPr lang="en-US" sz="2000">
                          <a:effectLst/>
                        </a:rPr>
                        <a:t>Automation error rate</a:t>
                      </a:r>
                    </a:p>
                  </a:txBody>
                  <a:tcPr marL="38100" marR="38100" marT="38100" marB="38100" anchor="ctr"/>
                </a:tc>
                <a:tc>
                  <a:txBody>
                    <a:bodyPr/>
                    <a:lstStyle/>
                    <a:p>
                      <a:r>
                        <a:rPr lang="en-US" sz="2000">
                          <a:effectLst/>
                        </a:rPr>
                        <a:t>Low</a:t>
                      </a:r>
                    </a:p>
                  </a:txBody>
                  <a:tcPr marL="38100" marR="38100" marT="38100" marB="38100" anchor="ctr"/>
                </a:tc>
                <a:tc>
                  <a:txBody>
                    <a:bodyPr/>
                    <a:lstStyle/>
                    <a:p>
                      <a:r>
                        <a:rPr lang="en-US" altLang="zh-TW" sz="2000">
                          <a:effectLst/>
                        </a:rPr>
                        <a:t>2.88</a:t>
                      </a:r>
                    </a:p>
                  </a:txBody>
                  <a:tcPr marL="38100" marR="38100" marT="38100" marB="38100" anchor="ctr"/>
                </a:tc>
                <a:tc>
                  <a:txBody>
                    <a:bodyPr/>
                    <a:lstStyle/>
                    <a:p>
                      <a:r>
                        <a:rPr lang="en-US" altLang="zh-TW" sz="2000">
                          <a:effectLst/>
                        </a:rPr>
                        <a:t>1.83</a:t>
                      </a:r>
                    </a:p>
                  </a:txBody>
                  <a:tcPr marL="38100" marR="38100" marT="38100" marB="38100" anchor="ctr"/>
                </a:tc>
                <a:tc>
                  <a:txBody>
                    <a:bodyPr/>
                    <a:lstStyle/>
                    <a:p>
                      <a:r>
                        <a:rPr lang="en-US" altLang="zh-TW" sz="2000" dirty="0">
                          <a:solidFill>
                            <a:schemeClr val="accent1">
                              <a:lumMod val="75000"/>
                            </a:schemeClr>
                          </a:solidFill>
                          <a:effectLst/>
                        </a:rPr>
                        <a:t>3.29</a:t>
                      </a:r>
                    </a:p>
                  </a:txBody>
                  <a:tcPr marL="38100" marR="38100" marT="38100" marB="38100" anchor="ctr"/>
                </a:tc>
                <a:tc>
                  <a:txBody>
                    <a:bodyPr/>
                    <a:lstStyle/>
                    <a:p>
                      <a:r>
                        <a:rPr lang="en-US" altLang="zh-TW" sz="2000" dirty="0">
                          <a:effectLst/>
                        </a:rPr>
                        <a:t>2.05</a:t>
                      </a:r>
                    </a:p>
                  </a:txBody>
                  <a:tcPr marL="38100" marR="38100" marT="38100" marB="38100" anchor="ctr"/>
                </a:tc>
                <a:tc>
                  <a:txBody>
                    <a:bodyPr/>
                    <a:lstStyle/>
                    <a:p>
                      <a:r>
                        <a:rPr lang="en-US" altLang="zh-TW" sz="2000" dirty="0">
                          <a:solidFill>
                            <a:srgbClr val="FF0000"/>
                          </a:solidFill>
                          <a:effectLst/>
                        </a:rPr>
                        <a:t>3.09</a:t>
                      </a:r>
                    </a:p>
                  </a:txBody>
                  <a:tcPr marL="38100" marR="38100" marT="38100" marB="38100" anchor="ctr"/>
                </a:tc>
                <a:tc>
                  <a:txBody>
                    <a:bodyPr/>
                    <a:lstStyle/>
                    <a:p>
                      <a:r>
                        <a:rPr lang="en-US" altLang="zh-TW" sz="2000" dirty="0">
                          <a:effectLst/>
                        </a:rPr>
                        <a:t>1.93</a:t>
                      </a:r>
                    </a:p>
                  </a:txBody>
                  <a:tcPr marL="38100" marR="38100" marT="38100" marB="38100" anchor="ctr"/>
                </a:tc>
              </a:tr>
              <a:tr h="370840">
                <a:tc>
                  <a:txBody>
                    <a:bodyPr/>
                    <a:lstStyle/>
                    <a:p>
                      <a:endParaRPr lang="zh-TW" altLang="en-US" sz="2000">
                        <a:effectLst/>
                      </a:endParaRPr>
                    </a:p>
                  </a:txBody>
                  <a:tcPr marL="38100" marR="38100" marT="38100" marB="38100" anchor="ctr"/>
                </a:tc>
                <a:tc>
                  <a:txBody>
                    <a:bodyPr/>
                    <a:lstStyle/>
                    <a:p>
                      <a:r>
                        <a:rPr lang="en-US" sz="2000">
                          <a:effectLst/>
                        </a:rPr>
                        <a:t>High</a:t>
                      </a:r>
                    </a:p>
                  </a:txBody>
                  <a:tcPr marL="38100" marR="38100" marT="38100" marB="38100" anchor="ctr"/>
                </a:tc>
                <a:tc>
                  <a:txBody>
                    <a:bodyPr/>
                    <a:lstStyle/>
                    <a:p>
                      <a:r>
                        <a:rPr lang="en-US" altLang="zh-TW" sz="2000" dirty="0">
                          <a:solidFill>
                            <a:schemeClr val="accent1">
                              <a:lumMod val="75000"/>
                            </a:schemeClr>
                          </a:solidFill>
                          <a:effectLst/>
                        </a:rPr>
                        <a:t>1.13</a:t>
                      </a:r>
                    </a:p>
                  </a:txBody>
                  <a:tcPr marL="38100" marR="38100" marT="38100" marB="38100" anchor="ctr"/>
                </a:tc>
                <a:tc>
                  <a:txBody>
                    <a:bodyPr/>
                    <a:lstStyle/>
                    <a:p>
                      <a:r>
                        <a:rPr lang="en-US" altLang="zh-TW" sz="2000" dirty="0">
                          <a:effectLst/>
                        </a:rPr>
                        <a:t>1.23</a:t>
                      </a:r>
                    </a:p>
                  </a:txBody>
                  <a:tcPr marL="38100" marR="38100" marT="38100" marB="38100" anchor="ctr"/>
                </a:tc>
                <a:tc>
                  <a:txBody>
                    <a:bodyPr/>
                    <a:lstStyle/>
                    <a:p>
                      <a:r>
                        <a:rPr lang="en-US" altLang="zh-TW" sz="2000">
                          <a:effectLst/>
                        </a:rPr>
                        <a:t>1.96</a:t>
                      </a:r>
                    </a:p>
                  </a:txBody>
                  <a:tcPr marL="38100" marR="38100" marT="38100" marB="38100" anchor="ctr"/>
                </a:tc>
                <a:tc>
                  <a:txBody>
                    <a:bodyPr/>
                    <a:lstStyle/>
                    <a:p>
                      <a:r>
                        <a:rPr lang="en-US" altLang="zh-TW" sz="2000">
                          <a:effectLst/>
                        </a:rPr>
                        <a:t>1.49</a:t>
                      </a:r>
                    </a:p>
                  </a:txBody>
                  <a:tcPr marL="38100" marR="38100" marT="38100" marB="38100" anchor="ctr"/>
                </a:tc>
                <a:tc>
                  <a:txBody>
                    <a:bodyPr/>
                    <a:lstStyle/>
                    <a:p>
                      <a:r>
                        <a:rPr lang="en-US" altLang="zh-TW" sz="2000">
                          <a:effectLst/>
                        </a:rPr>
                        <a:t>1.55</a:t>
                      </a:r>
                    </a:p>
                  </a:txBody>
                  <a:tcPr marL="38100" marR="38100" marT="38100" marB="38100" anchor="ctr"/>
                </a:tc>
                <a:tc>
                  <a:txBody>
                    <a:bodyPr/>
                    <a:lstStyle/>
                    <a:p>
                      <a:r>
                        <a:rPr lang="en-US" altLang="zh-TW" sz="2000" dirty="0">
                          <a:effectLst/>
                        </a:rPr>
                        <a:t>1.41</a:t>
                      </a:r>
                    </a:p>
                  </a:txBody>
                  <a:tcPr marL="38100" marR="38100" marT="38100" marB="38100" anchor="ctr"/>
                </a:tc>
              </a:tr>
              <a:tr h="370840">
                <a:tc>
                  <a:txBody>
                    <a:bodyPr/>
                    <a:lstStyle/>
                    <a:p>
                      <a:endParaRPr lang="zh-TW" altLang="en-US" sz="2000">
                        <a:effectLst/>
                      </a:endParaRPr>
                    </a:p>
                  </a:txBody>
                  <a:tcPr marL="38100" marR="38100" marT="38100" marB="38100" anchor="ctr"/>
                </a:tc>
                <a:tc>
                  <a:txBody>
                    <a:bodyPr/>
                    <a:lstStyle/>
                    <a:p>
                      <a:r>
                        <a:rPr lang="en-US" sz="2000">
                          <a:effectLst/>
                        </a:rPr>
                        <a:t>Total</a:t>
                      </a:r>
                    </a:p>
                  </a:txBody>
                  <a:tcPr marL="38100" marR="38100" marT="38100" marB="38100" anchor="ctr"/>
                </a:tc>
                <a:tc>
                  <a:txBody>
                    <a:bodyPr/>
                    <a:lstStyle/>
                    <a:p>
                      <a:r>
                        <a:rPr lang="en-US" altLang="zh-TW" sz="2000">
                          <a:effectLst/>
                        </a:rPr>
                        <a:t>2.00</a:t>
                      </a:r>
                    </a:p>
                  </a:txBody>
                  <a:tcPr marL="38100" marR="38100" marT="38100" marB="38100" anchor="ctr"/>
                </a:tc>
                <a:tc>
                  <a:txBody>
                    <a:bodyPr/>
                    <a:lstStyle/>
                    <a:p>
                      <a:r>
                        <a:rPr lang="en-US" altLang="zh-TW" sz="2000">
                          <a:effectLst/>
                        </a:rPr>
                        <a:t>1.77</a:t>
                      </a:r>
                    </a:p>
                  </a:txBody>
                  <a:tcPr marL="38100" marR="38100" marT="38100" marB="38100" anchor="ctr"/>
                </a:tc>
                <a:tc>
                  <a:txBody>
                    <a:bodyPr/>
                    <a:lstStyle/>
                    <a:p>
                      <a:r>
                        <a:rPr lang="en-US" altLang="zh-TW" sz="2000">
                          <a:effectLst/>
                        </a:rPr>
                        <a:t>2.63</a:t>
                      </a:r>
                    </a:p>
                  </a:txBody>
                  <a:tcPr marL="38100" marR="38100" marT="38100" marB="38100" anchor="ctr"/>
                </a:tc>
                <a:tc>
                  <a:txBody>
                    <a:bodyPr/>
                    <a:lstStyle/>
                    <a:p>
                      <a:r>
                        <a:rPr lang="en-US" altLang="zh-TW" sz="2000">
                          <a:effectLst/>
                        </a:rPr>
                        <a:t>1.90</a:t>
                      </a:r>
                    </a:p>
                  </a:txBody>
                  <a:tcPr marL="38100" marR="38100" marT="38100" marB="38100" anchor="ctr"/>
                </a:tc>
                <a:tc>
                  <a:txBody>
                    <a:bodyPr/>
                    <a:lstStyle/>
                    <a:p>
                      <a:r>
                        <a:rPr lang="en-US" altLang="zh-TW" sz="2000">
                          <a:effectLst/>
                        </a:rPr>
                        <a:t>2.31</a:t>
                      </a:r>
                    </a:p>
                  </a:txBody>
                  <a:tcPr marL="38100" marR="38100" marT="38100" marB="38100" anchor="ctr"/>
                </a:tc>
                <a:tc>
                  <a:txBody>
                    <a:bodyPr/>
                    <a:lstStyle/>
                    <a:p>
                      <a:r>
                        <a:rPr lang="en-US" altLang="zh-TW" sz="2000" dirty="0">
                          <a:effectLst/>
                        </a:rPr>
                        <a:t>1.85</a:t>
                      </a:r>
                    </a:p>
                  </a:txBody>
                  <a:tcPr marL="38100" marR="38100" marT="38100" marB="38100" anchor="ctr"/>
                </a:tc>
              </a:tr>
            </a:tbl>
          </a:graphicData>
        </a:graphic>
      </p:graphicFrame>
      <p:sp>
        <p:nvSpPr>
          <p:cNvPr id="8" name="矩形 7"/>
          <p:cNvSpPr/>
          <p:nvPr/>
        </p:nvSpPr>
        <p:spPr>
          <a:xfrm>
            <a:off x="62089" y="4414382"/>
            <a:ext cx="12067822" cy="2492990"/>
          </a:xfrm>
          <a:prstGeom prst="rect">
            <a:avLst/>
          </a:prstGeom>
        </p:spPr>
        <p:txBody>
          <a:bodyPr wrap="square">
            <a:spAutoFit/>
          </a:bodyPr>
          <a:lstStyle/>
          <a:p>
            <a:pPr marL="342900" indent="-342900">
              <a:lnSpc>
                <a:spcPct val="130000"/>
              </a:lnSpc>
              <a:buFont typeface="Wingdings" panose="05000000000000000000" pitchFamily="2" charset="2"/>
              <a:buChar char="u"/>
            </a:pPr>
            <a:r>
              <a:rPr lang="zh-TW" altLang="en-US" sz="2400" b="1" dirty="0">
                <a:latin typeface="微軟正黑體" panose="020B0604030504040204" pitchFamily="34" charset="-120"/>
                <a:ea typeface="微軟正黑體" panose="020B0604030504040204" pitchFamily="34" charset="-120"/>
              </a:rPr>
              <a:t>自動模式</a:t>
            </a:r>
            <a:r>
              <a:rPr lang="zh-TW" altLang="en-US" sz="2400" b="1" dirty="0" smtClean="0">
                <a:latin typeface="微軟正黑體" panose="020B0604030504040204" pitchFamily="34" charset="-120"/>
                <a:ea typeface="微軟正黑體" panose="020B0604030504040204" pitchFamily="34" charset="-120"/>
              </a:rPr>
              <a:t>下低</a:t>
            </a:r>
            <a:r>
              <a:rPr lang="zh-TW" altLang="en-US" sz="2400" b="1" dirty="0">
                <a:latin typeface="微軟正黑體" panose="020B0604030504040204" pitchFamily="34" charset="-120"/>
                <a:ea typeface="微軟正黑體" panose="020B0604030504040204" pitchFamily="34" charset="-120"/>
              </a:rPr>
              <a:t>錯誤率</a:t>
            </a:r>
            <a:r>
              <a:rPr lang="zh-TW" altLang="en-US" sz="2400" dirty="0">
                <a:latin typeface="微軟正黑體" panose="020B0604030504040204" pitchFamily="34" charset="-120"/>
                <a:ea typeface="微軟正黑體" panose="020B0604030504040204" pitchFamily="34" charset="-120"/>
              </a:rPr>
              <a:t>的參與者比在</a:t>
            </a:r>
            <a:r>
              <a:rPr lang="zh-TW" altLang="en-US" sz="2400" b="1" dirty="0">
                <a:latin typeface="微軟正黑體" panose="020B0604030504040204" pitchFamily="34" charset="-120"/>
                <a:ea typeface="微軟正黑體" panose="020B0604030504040204" pitchFamily="34" charset="-120"/>
              </a:rPr>
              <a:t>高錯誤率</a:t>
            </a:r>
            <a:r>
              <a:rPr lang="zh-TW" altLang="en-US" sz="2400" dirty="0">
                <a:latin typeface="微軟正黑體" panose="020B0604030504040204" pitchFamily="34" charset="-120"/>
                <a:ea typeface="微軟正黑體" panose="020B0604030504040204" pitchFamily="34" charset="-120"/>
              </a:rPr>
              <a:t>條件</a:t>
            </a:r>
            <a:r>
              <a:rPr lang="zh-TW" altLang="en-US" sz="2400" dirty="0" smtClean="0">
                <a:latin typeface="微軟正黑體" panose="020B0604030504040204" pitchFamily="34" charset="-120"/>
                <a:ea typeface="微軟正黑體" panose="020B0604030504040204" pitchFamily="34" charset="-120"/>
              </a:rPr>
              <a:t>下，選擇</a:t>
            </a:r>
            <a:r>
              <a:rPr lang="zh-TW" altLang="en-US" sz="2400" dirty="0">
                <a:latin typeface="微軟正黑體" panose="020B0604030504040204" pitchFamily="34" charset="-120"/>
                <a:ea typeface="微軟正黑體" panose="020B0604030504040204" pitchFamily="34" charset="-120"/>
              </a:rPr>
              <a:t>自動模式的</a:t>
            </a:r>
            <a:r>
              <a:rPr lang="zh-TW" altLang="en-US" sz="2400" dirty="0" smtClean="0">
                <a:latin typeface="微軟正黑體" panose="020B0604030504040204" pitchFamily="34" charset="-120"/>
                <a:ea typeface="微軟正黑體" panose="020B0604030504040204" pitchFamily="34" charset="-120"/>
              </a:rPr>
              <a:t>頻率顯著更</a:t>
            </a:r>
            <a:r>
              <a:rPr lang="zh-TW" altLang="en-US" sz="2400" dirty="0">
                <a:latin typeface="微軟正黑體" panose="020B0604030504040204" pitchFamily="34" charset="-120"/>
                <a:ea typeface="微軟正黑體" panose="020B0604030504040204" pitchFamily="34" charset="-120"/>
              </a:rPr>
              <a:t>高，</a:t>
            </a:r>
            <a:r>
              <a:rPr lang="en-US" altLang="zh-TW" sz="2400" dirty="0">
                <a:latin typeface="微軟正黑體" panose="020B0604030504040204" pitchFamily="34" charset="-120"/>
                <a:ea typeface="微軟正黑體" panose="020B0604030504040204" pitchFamily="34" charset="-120"/>
              </a:rPr>
              <a:t>M = 3.09 vs M = 1.55</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 </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88</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18.5</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0.01</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en-US" altLang="zh-TW" sz="2400" dirty="0" smtClean="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與</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之間</a:t>
            </a:r>
            <a:r>
              <a:rPr lang="zh-TW" altLang="en-US" sz="2400" dirty="0" smtClean="0">
                <a:latin typeface="微軟正黑體" panose="020B0604030504040204" pitchFamily="34" charset="-120"/>
                <a:ea typeface="微軟正黑體" panose="020B0604030504040204" pitchFamily="34" charset="-120"/>
              </a:rPr>
              <a:t>的無交互作用</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順序無顯著影響</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低</a:t>
            </a:r>
            <a:r>
              <a:rPr lang="en-US" altLang="zh-TW" sz="2400" dirty="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高</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條件下選擇自動模式的頻率</a:t>
            </a:r>
            <a:r>
              <a:rPr lang="zh-TW" altLang="en-US" sz="2400" b="1" dirty="0">
                <a:latin typeface="微軟正黑體" panose="020B0604030504040204" pitchFamily="34" charset="-120"/>
                <a:ea typeface="微軟正黑體" panose="020B0604030504040204" pitchFamily="34" charset="-120"/>
              </a:rPr>
              <a:t>顯著高於</a:t>
            </a:r>
            <a:r>
              <a:rPr lang="zh-TW" altLang="en-US" sz="2400" dirty="0">
                <a:latin typeface="微軟正黑體" panose="020B0604030504040204" pitchFamily="34" charset="-120"/>
                <a:ea typeface="微軟正黑體" panose="020B0604030504040204" pitchFamily="34" charset="-120"/>
              </a:rPr>
              <a:t>在高</a:t>
            </a:r>
            <a:r>
              <a:rPr lang="en-US" altLang="zh-TW" sz="2400" dirty="0">
                <a:latin typeface="微軟正黑體" panose="020B0604030504040204" pitchFamily="34" charset="-120"/>
                <a:ea typeface="微軟正黑體" panose="020B0604030504040204" pitchFamily="34" charset="-120"/>
              </a:rPr>
              <a:t>AER-</a:t>
            </a:r>
            <a:r>
              <a:rPr lang="zh-TW" altLang="en-US" sz="2400" dirty="0">
                <a:latin typeface="微軟正黑體" panose="020B0604030504040204" pitchFamily="34" charset="-120"/>
                <a:ea typeface="微軟正黑體" panose="020B0604030504040204" pitchFamily="34" charset="-120"/>
              </a:rPr>
              <a:t>低</a:t>
            </a:r>
            <a:r>
              <a:rPr lang="en-US" altLang="zh-TW" sz="2400" dirty="0">
                <a:latin typeface="微軟正黑體" panose="020B0604030504040204" pitchFamily="34" charset="-120"/>
                <a:ea typeface="微軟正黑體" panose="020B0604030504040204" pitchFamily="34" charset="-120"/>
              </a:rPr>
              <a:t>MER</a:t>
            </a:r>
            <a:r>
              <a:rPr lang="zh-TW" altLang="en-US" sz="2400" dirty="0">
                <a:latin typeface="微軟正黑體" panose="020B0604030504040204" pitchFamily="34" charset="-120"/>
                <a:ea typeface="微軟正黑體" panose="020B0604030504040204" pitchFamily="34" charset="-120"/>
              </a:rPr>
              <a:t>條件下選擇自動模式，</a:t>
            </a:r>
            <a:r>
              <a:rPr lang="en-US" altLang="zh-TW" sz="2400" dirty="0">
                <a:latin typeface="微軟正黑體" panose="020B0604030504040204" pitchFamily="34" charset="-120"/>
                <a:ea typeface="微軟正黑體" panose="020B0604030504040204" pitchFamily="34" charset="-120"/>
              </a:rPr>
              <a:t>M</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3.29 vs M</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1.13</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F</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1,88</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17.9</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p</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&lt;0.01 </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78966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3251793" y="1203700"/>
            <a:ext cx="5948651" cy="503147"/>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表</a:t>
            </a:r>
            <a:r>
              <a:rPr lang="en-US" altLang="zh-TW" dirty="0" smtClean="0">
                <a:latin typeface="微軟正黑體" panose="020B0604030504040204" pitchFamily="34" charset="-120"/>
                <a:ea typeface="微軟正黑體" panose="020B0604030504040204" pitchFamily="34" charset="-120"/>
              </a:rPr>
              <a:t>2.</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次​​</a:t>
            </a:r>
            <a:r>
              <a:rPr lang="zh-TW" altLang="en-US" dirty="0" smtClean="0">
                <a:latin typeface="微軟正黑體" panose="020B0604030504040204" pitchFamily="34" charset="-120"/>
                <a:ea typeface="微軟正黑體" panose="020B0604030504040204" pitchFamily="34" charset="-120"/>
              </a:rPr>
              <a:t>自動化測試中的平均分數</a:t>
            </a: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926006859"/>
              </p:ext>
            </p:extLst>
          </p:nvPr>
        </p:nvGraphicFramePr>
        <p:xfrm>
          <a:off x="1109486" y="1973547"/>
          <a:ext cx="9268178" cy="2606040"/>
        </p:xfrm>
        <a:graphic>
          <a:graphicData uri="http://schemas.openxmlformats.org/drawingml/2006/table">
            <a:tbl>
              <a:tblPr firstRow="1" bandRow="1">
                <a:tableStyleId>{00A15C55-8517-42AA-B614-E9B94910E393}</a:tableStyleId>
              </a:tblPr>
              <a:tblGrid>
                <a:gridCol w="1580445"/>
                <a:gridCol w="1100669"/>
                <a:gridCol w="1097844"/>
                <a:gridCol w="1097844"/>
                <a:gridCol w="1097844"/>
                <a:gridCol w="1097844"/>
                <a:gridCol w="1097844"/>
                <a:gridCol w="1097844"/>
              </a:tblGrid>
              <a:tr h="370840">
                <a:tc>
                  <a:txBody>
                    <a:bodyPr/>
                    <a:lstStyle/>
                    <a:p>
                      <a:endParaRPr lang="zh-TW" altLang="en-US" sz="2000" b="1" dirty="0">
                        <a:effectLst/>
                      </a:endParaRPr>
                    </a:p>
                  </a:txBody>
                  <a:tcPr marL="38100" marR="38100" marT="38100" marB="38100" anchor="ctr"/>
                </a:tc>
                <a:tc gridSpan="6">
                  <a:txBody>
                    <a:bodyPr/>
                    <a:lstStyle/>
                    <a:p>
                      <a:r>
                        <a:rPr lang="en-US" sz="2000" b="1" dirty="0">
                          <a:effectLst/>
                        </a:rPr>
                        <a:t>Manual error rate</a:t>
                      </a:r>
                    </a:p>
                  </a:txBody>
                  <a:tcPr marL="38100" marR="38100" marT="38100" marB="3810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endParaRPr lang="zh-TW" altLang="en-US" sz="2000" dirty="0"/>
                    </a:p>
                  </a:txBody>
                  <a:tcPr/>
                </a:tc>
              </a:tr>
              <a:tr h="370840">
                <a:tc>
                  <a:txBody>
                    <a:bodyPr/>
                    <a:lstStyle/>
                    <a:p>
                      <a:endParaRPr lang="zh-TW" altLang="en-US" sz="2000" b="1">
                        <a:effectLst/>
                      </a:endParaRPr>
                    </a:p>
                  </a:txBody>
                  <a:tcPr marL="38100" marR="38100" marT="38100" marB="38100" anchor="ctr"/>
                </a:tc>
                <a:tc>
                  <a:txBody>
                    <a:bodyPr/>
                    <a:lstStyle/>
                    <a:p>
                      <a:endParaRPr lang="zh-TW" altLang="en-US" sz="2000" b="1" dirty="0">
                        <a:effectLst/>
                      </a:endParaRPr>
                    </a:p>
                  </a:txBody>
                  <a:tcPr marL="38100" marR="38100" marT="38100" marB="38100" anchor="ctr"/>
                </a:tc>
                <a:tc gridSpan="2">
                  <a:txBody>
                    <a:bodyPr/>
                    <a:lstStyle/>
                    <a:p>
                      <a:r>
                        <a:rPr lang="en-US" sz="2000" b="1" dirty="0">
                          <a:effectLst/>
                        </a:rPr>
                        <a:t>Low</a:t>
                      </a:r>
                    </a:p>
                  </a:txBody>
                  <a:tcPr marL="38100" marR="38100" marT="38100" marB="38100" anchor="ctr"/>
                </a:tc>
                <a:tc hMerge="1">
                  <a:txBody>
                    <a:bodyPr/>
                    <a:lstStyle/>
                    <a:p>
                      <a:endParaRPr lang="zh-TW" altLang="en-US"/>
                    </a:p>
                  </a:txBody>
                  <a:tcPr/>
                </a:tc>
                <a:tc gridSpan="2">
                  <a:txBody>
                    <a:bodyPr/>
                    <a:lstStyle/>
                    <a:p>
                      <a:r>
                        <a:rPr lang="en-US" sz="2000" b="1">
                          <a:effectLst/>
                        </a:rPr>
                        <a:t>High</a:t>
                      </a:r>
                    </a:p>
                  </a:txBody>
                  <a:tcPr marL="38100" marR="38100" marT="38100" marB="38100" anchor="ctr"/>
                </a:tc>
                <a:tc hMerge="1">
                  <a:txBody>
                    <a:bodyPr/>
                    <a:lstStyle/>
                    <a:p>
                      <a:endParaRPr lang="zh-TW" altLang="en-US"/>
                    </a:p>
                  </a:txBody>
                  <a:tcPr/>
                </a:tc>
                <a:tc gridSpan="2">
                  <a:txBody>
                    <a:bodyPr/>
                    <a:lstStyle/>
                    <a:p>
                      <a:r>
                        <a:rPr lang="en-US" sz="2000" b="1">
                          <a:effectLst/>
                        </a:rPr>
                        <a:t>Total</a:t>
                      </a:r>
                    </a:p>
                  </a:txBody>
                  <a:tcPr marL="38100" marR="38100" marT="38100" marB="38100" anchor="ctr"/>
                </a:tc>
                <a:tc hMerge="1">
                  <a:txBody>
                    <a:bodyPr/>
                    <a:lstStyle/>
                    <a:p>
                      <a:endParaRPr lang="zh-TW" altLang="en-US"/>
                    </a:p>
                  </a:txBody>
                  <a:tcPr/>
                </a:tc>
              </a:tr>
              <a:tr h="370840">
                <a:tc>
                  <a:txBody>
                    <a:bodyPr/>
                    <a:lstStyle/>
                    <a:p>
                      <a:endParaRPr lang="zh-TW" altLang="en-US" sz="2000" b="1">
                        <a:effectLst/>
                      </a:endParaRPr>
                    </a:p>
                  </a:txBody>
                  <a:tcPr marL="38100" marR="38100" marT="38100" marB="38100" anchor="ctr"/>
                </a:tc>
                <a:tc>
                  <a:txBody>
                    <a:bodyPr/>
                    <a:lstStyle/>
                    <a:p>
                      <a:endParaRPr lang="zh-TW" altLang="en-US" sz="2000" b="1">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dirty="0" err="1">
                          <a:effectLst/>
                        </a:rPr>
                        <a:t>s.d.</a:t>
                      </a:r>
                      <a:endParaRPr lang="en-US" sz="2000" b="1" dirty="0">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c>
                  <a:txBody>
                    <a:bodyPr/>
                    <a:lstStyle/>
                    <a:p>
                      <a:r>
                        <a:rPr lang="en-US" sz="2000" b="1" i="1">
                          <a:effectLst/>
                        </a:rPr>
                        <a:t>M</a:t>
                      </a:r>
                      <a:endParaRPr lang="en-US" sz="2000" b="1">
                        <a:effectLst/>
                      </a:endParaRPr>
                    </a:p>
                  </a:txBody>
                  <a:tcPr marL="38100" marR="38100" marT="38100" marB="38100" anchor="ctr"/>
                </a:tc>
                <a:tc>
                  <a:txBody>
                    <a:bodyPr/>
                    <a:lstStyle/>
                    <a:p>
                      <a:r>
                        <a:rPr lang="en-US" sz="2000" b="1" cap="small">
                          <a:effectLst/>
                        </a:rPr>
                        <a:t>s.d.</a:t>
                      </a:r>
                      <a:endParaRPr lang="en-US" sz="2000" b="1">
                        <a:effectLst/>
                      </a:endParaRPr>
                    </a:p>
                  </a:txBody>
                  <a:tcPr marL="38100" marR="38100" marT="38100" marB="38100" anchor="ctr"/>
                </a:tc>
              </a:tr>
              <a:tr h="370840">
                <a:tc>
                  <a:txBody>
                    <a:bodyPr/>
                    <a:lstStyle/>
                    <a:p>
                      <a:r>
                        <a:rPr lang="en-US" sz="2000">
                          <a:effectLst/>
                        </a:rPr>
                        <a:t>Automation error rate</a:t>
                      </a:r>
                    </a:p>
                  </a:txBody>
                  <a:tcPr marL="38100" marR="38100" marT="38100" marB="38100" anchor="ctr"/>
                </a:tc>
                <a:tc>
                  <a:txBody>
                    <a:bodyPr/>
                    <a:lstStyle/>
                    <a:p>
                      <a:r>
                        <a:rPr lang="en-US" sz="2000">
                          <a:effectLst/>
                        </a:rPr>
                        <a:t>Low</a:t>
                      </a:r>
                    </a:p>
                  </a:txBody>
                  <a:tcPr marL="38100" marR="38100" marT="38100" marB="38100" anchor="ctr"/>
                </a:tc>
                <a:tc>
                  <a:txBody>
                    <a:bodyPr/>
                    <a:lstStyle/>
                    <a:p>
                      <a:r>
                        <a:rPr lang="en-US" altLang="zh-TW" sz="2000">
                          <a:effectLst/>
                        </a:rPr>
                        <a:t>6.04</a:t>
                      </a:r>
                    </a:p>
                  </a:txBody>
                  <a:tcPr marL="38100" marR="38100" marT="38100" marB="38100" anchor="ctr"/>
                </a:tc>
                <a:tc>
                  <a:txBody>
                    <a:bodyPr/>
                    <a:lstStyle/>
                    <a:p>
                      <a:r>
                        <a:rPr lang="en-US" altLang="zh-TW" sz="2000">
                          <a:effectLst/>
                        </a:rPr>
                        <a:t>1.81</a:t>
                      </a:r>
                    </a:p>
                  </a:txBody>
                  <a:tcPr marL="38100" marR="38100" marT="38100" marB="38100" anchor="ctr"/>
                </a:tc>
                <a:tc>
                  <a:txBody>
                    <a:bodyPr/>
                    <a:lstStyle/>
                    <a:p>
                      <a:r>
                        <a:rPr lang="en-US" altLang="zh-TW" sz="2000" dirty="0">
                          <a:solidFill>
                            <a:srgbClr val="FF0000"/>
                          </a:solidFill>
                          <a:effectLst/>
                        </a:rPr>
                        <a:t>6.52</a:t>
                      </a:r>
                    </a:p>
                  </a:txBody>
                  <a:tcPr marL="38100" marR="38100" marT="38100" marB="38100" anchor="ctr"/>
                </a:tc>
                <a:tc>
                  <a:txBody>
                    <a:bodyPr/>
                    <a:lstStyle/>
                    <a:p>
                      <a:r>
                        <a:rPr lang="en-US" altLang="zh-TW" sz="2000" dirty="0">
                          <a:effectLst/>
                        </a:rPr>
                        <a:t>2.17</a:t>
                      </a:r>
                    </a:p>
                  </a:txBody>
                  <a:tcPr marL="38100" marR="38100" marT="38100" marB="38100" anchor="ctr"/>
                </a:tc>
                <a:tc>
                  <a:txBody>
                    <a:bodyPr/>
                    <a:lstStyle/>
                    <a:p>
                      <a:r>
                        <a:rPr lang="en-US" altLang="zh-TW" sz="2000">
                          <a:effectLst/>
                        </a:rPr>
                        <a:t>6.28</a:t>
                      </a:r>
                    </a:p>
                  </a:txBody>
                  <a:tcPr marL="38100" marR="38100" marT="38100" marB="38100" anchor="ctr"/>
                </a:tc>
                <a:tc>
                  <a:txBody>
                    <a:bodyPr/>
                    <a:lstStyle/>
                    <a:p>
                      <a:r>
                        <a:rPr lang="en-US" altLang="zh-TW" sz="2000">
                          <a:effectLst/>
                        </a:rPr>
                        <a:t>1.99</a:t>
                      </a:r>
                    </a:p>
                  </a:txBody>
                  <a:tcPr marL="38100" marR="38100" marT="38100" marB="38100" anchor="ctr"/>
                </a:tc>
              </a:tr>
              <a:tr h="370840">
                <a:tc>
                  <a:txBody>
                    <a:bodyPr/>
                    <a:lstStyle/>
                    <a:p>
                      <a:endParaRPr lang="zh-TW" altLang="en-US" sz="2000">
                        <a:effectLst/>
                      </a:endParaRPr>
                    </a:p>
                  </a:txBody>
                  <a:tcPr marL="38100" marR="38100" marT="38100" marB="38100" anchor="ctr"/>
                </a:tc>
                <a:tc>
                  <a:txBody>
                    <a:bodyPr/>
                    <a:lstStyle/>
                    <a:p>
                      <a:r>
                        <a:rPr lang="en-US" sz="2000">
                          <a:effectLst/>
                        </a:rPr>
                        <a:t>High</a:t>
                      </a:r>
                    </a:p>
                  </a:txBody>
                  <a:tcPr marL="38100" marR="38100" marT="38100" marB="38100" anchor="ctr"/>
                </a:tc>
                <a:tc>
                  <a:txBody>
                    <a:bodyPr/>
                    <a:lstStyle/>
                    <a:p>
                      <a:r>
                        <a:rPr lang="en-US" altLang="zh-TW" sz="2000" dirty="0">
                          <a:solidFill>
                            <a:schemeClr val="accent1">
                              <a:lumMod val="75000"/>
                            </a:schemeClr>
                          </a:solidFill>
                          <a:effectLst/>
                        </a:rPr>
                        <a:t>4.84</a:t>
                      </a:r>
                    </a:p>
                  </a:txBody>
                  <a:tcPr marL="38100" marR="38100" marT="38100" marB="38100" anchor="ctr"/>
                </a:tc>
                <a:tc>
                  <a:txBody>
                    <a:bodyPr/>
                    <a:lstStyle/>
                    <a:p>
                      <a:r>
                        <a:rPr lang="en-US" altLang="zh-TW" sz="2000">
                          <a:effectLst/>
                        </a:rPr>
                        <a:t>1.82</a:t>
                      </a:r>
                    </a:p>
                  </a:txBody>
                  <a:tcPr marL="38100" marR="38100" marT="38100" marB="38100" anchor="ctr"/>
                </a:tc>
                <a:tc>
                  <a:txBody>
                    <a:bodyPr/>
                    <a:lstStyle/>
                    <a:p>
                      <a:r>
                        <a:rPr lang="en-US" altLang="zh-TW" sz="2000">
                          <a:effectLst/>
                        </a:rPr>
                        <a:t>5.89</a:t>
                      </a:r>
                    </a:p>
                  </a:txBody>
                  <a:tcPr marL="38100" marR="38100" marT="38100" marB="38100" anchor="ctr"/>
                </a:tc>
                <a:tc>
                  <a:txBody>
                    <a:bodyPr/>
                    <a:lstStyle/>
                    <a:p>
                      <a:r>
                        <a:rPr lang="en-US" altLang="zh-TW" sz="2000" dirty="0">
                          <a:effectLst/>
                        </a:rPr>
                        <a:t>1.97</a:t>
                      </a:r>
                    </a:p>
                  </a:txBody>
                  <a:tcPr marL="38100" marR="38100" marT="38100" marB="38100" anchor="ctr"/>
                </a:tc>
                <a:tc>
                  <a:txBody>
                    <a:bodyPr/>
                    <a:lstStyle/>
                    <a:p>
                      <a:r>
                        <a:rPr lang="en-US" altLang="zh-TW" sz="2000" dirty="0">
                          <a:effectLst/>
                        </a:rPr>
                        <a:t>5.37</a:t>
                      </a:r>
                    </a:p>
                  </a:txBody>
                  <a:tcPr marL="38100" marR="38100" marT="38100" marB="38100" anchor="ctr"/>
                </a:tc>
                <a:tc>
                  <a:txBody>
                    <a:bodyPr/>
                    <a:lstStyle/>
                    <a:p>
                      <a:r>
                        <a:rPr lang="en-US" altLang="zh-TW" sz="2000">
                          <a:effectLst/>
                        </a:rPr>
                        <a:t>1.95</a:t>
                      </a:r>
                    </a:p>
                  </a:txBody>
                  <a:tcPr marL="38100" marR="38100" marT="38100" marB="38100" anchor="ctr"/>
                </a:tc>
              </a:tr>
              <a:tr h="370840">
                <a:tc>
                  <a:txBody>
                    <a:bodyPr/>
                    <a:lstStyle/>
                    <a:p>
                      <a:endParaRPr lang="zh-TW" altLang="en-US" sz="2000" dirty="0">
                        <a:effectLst/>
                      </a:endParaRPr>
                    </a:p>
                  </a:txBody>
                  <a:tcPr marL="38100" marR="38100" marT="38100" marB="38100" anchor="ctr"/>
                </a:tc>
                <a:tc>
                  <a:txBody>
                    <a:bodyPr/>
                    <a:lstStyle/>
                    <a:p>
                      <a:r>
                        <a:rPr lang="en-US" sz="2000">
                          <a:effectLst/>
                        </a:rPr>
                        <a:t>Total</a:t>
                      </a:r>
                    </a:p>
                  </a:txBody>
                  <a:tcPr marL="38100" marR="38100" marT="38100" marB="38100" anchor="ctr"/>
                </a:tc>
                <a:tc>
                  <a:txBody>
                    <a:bodyPr/>
                    <a:lstStyle/>
                    <a:p>
                      <a:r>
                        <a:rPr lang="en-US" altLang="zh-TW" sz="2000" dirty="0">
                          <a:effectLst/>
                        </a:rPr>
                        <a:t>5.44</a:t>
                      </a:r>
                    </a:p>
                  </a:txBody>
                  <a:tcPr marL="38100" marR="38100" marT="38100" marB="38100" anchor="ctr"/>
                </a:tc>
                <a:tc>
                  <a:txBody>
                    <a:bodyPr/>
                    <a:lstStyle/>
                    <a:p>
                      <a:r>
                        <a:rPr lang="en-US" altLang="zh-TW" sz="2000" dirty="0">
                          <a:effectLst/>
                        </a:rPr>
                        <a:t>1.89</a:t>
                      </a:r>
                    </a:p>
                  </a:txBody>
                  <a:tcPr marL="38100" marR="38100" marT="38100" marB="38100" anchor="ctr"/>
                </a:tc>
                <a:tc>
                  <a:txBody>
                    <a:bodyPr/>
                    <a:lstStyle/>
                    <a:p>
                      <a:r>
                        <a:rPr lang="en-US" altLang="zh-TW" sz="2000">
                          <a:effectLst/>
                        </a:rPr>
                        <a:t>6.21</a:t>
                      </a:r>
                    </a:p>
                  </a:txBody>
                  <a:tcPr marL="38100" marR="38100" marT="38100" marB="38100" anchor="ctr"/>
                </a:tc>
                <a:tc>
                  <a:txBody>
                    <a:bodyPr/>
                    <a:lstStyle/>
                    <a:p>
                      <a:r>
                        <a:rPr lang="en-US" altLang="zh-TW" sz="2000">
                          <a:effectLst/>
                        </a:rPr>
                        <a:t>2.07</a:t>
                      </a:r>
                    </a:p>
                  </a:txBody>
                  <a:tcPr marL="38100" marR="38100" marT="38100" marB="38100" anchor="ctr"/>
                </a:tc>
                <a:tc>
                  <a:txBody>
                    <a:bodyPr/>
                    <a:lstStyle/>
                    <a:p>
                      <a:r>
                        <a:rPr lang="en-US" altLang="zh-TW" sz="2000" dirty="0">
                          <a:effectLst/>
                        </a:rPr>
                        <a:t>5.82</a:t>
                      </a:r>
                    </a:p>
                  </a:txBody>
                  <a:tcPr marL="38100" marR="38100" marT="38100" marB="38100" anchor="ctr"/>
                </a:tc>
                <a:tc>
                  <a:txBody>
                    <a:bodyPr/>
                    <a:lstStyle/>
                    <a:p>
                      <a:r>
                        <a:rPr lang="en-US" altLang="zh-TW" sz="2000" dirty="0">
                          <a:effectLst/>
                        </a:rPr>
                        <a:t>2.01</a:t>
                      </a:r>
                    </a:p>
                  </a:txBody>
                  <a:tcPr marL="38100" marR="38100" marT="38100" marB="38100" anchor="ctr"/>
                </a:tc>
              </a:tr>
            </a:tbl>
          </a:graphicData>
        </a:graphic>
      </p:graphicFrame>
      <p:sp>
        <p:nvSpPr>
          <p:cNvPr id="8" name="矩形 7"/>
          <p:cNvSpPr/>
          <p:nvPr/>
        </p:nvSpPr>
        <p:spPr>
          <a:xfrm>
            <a:off x="347839" y="5159276"/>
            <a:ext cx="12067822" cy="461665"/>
          </a:xfrm>
          <a:prstGeom prst="rect">
            <a:avLst/>
          </a:prstGeom>
        </p:spPr>
        <p:txBody>
          <a:bodyPr wrap="square">
            <a:spAutoFit/>
          </a:bodyPr>
          <a:lstStyle/>
          <a:p>
            <a:pPr marL="342900" indent="-342900">
              <a:buFont typeface="Wingdings" panose="05000000000000000000" pitchFamily="2" charset="2"/>
              <a:buChar char="u"/>
            </a:pPr>
            <a:r>
              <a:rPr lang="zh-TW" altLang="en-US" sz="2400" dirty="0" smtClean="0"/>
              <a:t>在</a:t>
            </a:r>
            <a:r>
              <a:rPr lang="zh-TW" altLang="en-US" sz="2400" dirty="0"/>
              <a:t>低</a:t>
            </a:r>
            <a:r>
              <a:rPr lang="en-US" altLang="zh-TW" sz="2400" dirty="0"/>
              <a:t>AER-</a:t>
            </a:r>
            <a:r>
              <a:rPr lang="zh-TW" altLang="en-US" sz="2400" dirty="0"/>
              <a:t>高</a:t>
            </a:r>
            <a:r>
              <a:rPr lang="en-US" altLang="zh-TW" sz="2400" dirty="0"/>
              <a:t>MER</a:t>
            </a:r>
            <a:r>
              <a:rPr lang="zh-TW" altLang="en-US" sz="2400" dirty="0"/>
              <a:t>條件</a:t>
            </a:r>
            <a:r>
              <a:rPr lang="zh-TW" altLang="en-US" sz="2400" dirty="0" smtClean="0"/>
              <a:t>下，</a:t>
            </a:r>
            <a:r>
              <a:rPr lang="en-US" altLang="zh-TW" sz="2400" i="1" dirty="0"/>
              <a:t>M</a:t>
            </a:r>
            <a:r>
              <a:rPr lang="zh-TW" altLang="en-US" sz="2400" dirty="0"/>
              <a:t> </a:t>
            </a:r>
            <a:r>
              <a:rPr lang="en-US" altLang="zh-TW" sz="2400" dirty="0"/>
              <a:t>= </a:t>
            </a:r>
            <a:r>
              <a:rPr lang="en-US" altLang="zh-TW" sz="2400" dirty="0" smtClean="0"/>
              <a:t>6.52</a:t>
            </a:r>
            <a:r>
              <a:rPr lang="zh-TW" altLang="en-US" sz="2400" dirty="0" smtClean="0"/>
              <a:t>對</a:t>
            </a:r>
            <a:r>
              <a:rPr lang="en-US" altLang="zh-TW" sz="2400" i="1" dirty="0"/>
              <a:t>M</a:t>
            </a:r>
            <a:r>
              <a:rPr lang="zh-TW" altLang="en-US" sz="2400" dirty="0"/>
              <a:t> </a:t>
            </a:r>
            <a:r>
              <a:rPr lang="en-US" altLang="zh-TW" sz="2400" dirty="0"/>
              <a:t>= 4.84</a:t>
            </a:r>
            <a:r>
              <a:rPr lang="zh-TW" altLang="en-US" sz="2400" dirty="0"/>
              <a:t>，</a:t>
            </a:r>
            <a:r>
              <a:rPr lang="en-US" altLang="zh-TW" sz="2400" i="1" dirty="0"/>
              <a:t>F</a:t>
            </a:r>
            <a:r>
              <a:rPr lang="zh-TW" altLang="en-US" sz="2400" dirty="0"/>
              <a:t>（</a:t>
            </a:r>
            <a:r>
              <a:rPr lang="en-US" altLang="zh-TW" sz="2400" dirty="0"/>
              <a:t>1,88</a:t>
            </a:r>
            <a:r>
              <a:rPr lang="zh-TW" altLang="en-US" sz="2400" dirty="0"/>
              <a:t>）</a:t>
            </a:r>
            <a:r>
              <a:rPr lang="en-US" altLang="zh-TW" sz="2400" dirty="0"/>
              <a:t>= 11.3 </a:t>
            </a:r>
            <a:r>
              <a:rPr lang="zh-TW" altLang="en-US" sz="2400" dirty="0"/>
              <a:t>，</a:t>
            </a:r>
            <a:r>
              <a:rPr lang="en-US" altLang="zh-TW" sz="2400" i="1" dirty="0"/>
              <a:t>p</a:t>
            </a:r>
            <a:r>
              <a:rPr lang="zh-TW" altLang="en-US" sz="2400" dirty="0"/>
              <a:t>＜</a:t>
            </a:r>
            <a:r>
              <a:rPr lang="en-US" altLang="zh-TW" sz="2400" dirty="0"/>
              <a:t>0.01</a:t>
            </a:r>
            <a:r>
              <a:rPr lang="zh-TW" altLang="en-US" sz="2400" dirty="0" smtClean="0"/>
              <a:t>。</a:t>
            </a:r>
            <a:endParaRPr lang="en-US" altLang="zh-TW" sz="2400" dirty="0" smtClean="0"/>
          </a:p>
        </p:txBody>
      </p:sp>
    </p:spTree>
    <p:extLst>
      <p:ext uri="{BB962C8B-B14F-4D97-AF65-F5344CB8AC3E}">
        <p14:creationId xmlns:p14="http://schemas.microsoft.com/office/powerpoint/2010/main" val="936069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3285</TotalTime>
  <Words>2169</Words>
  <Application>Microsoft Office PowerPoint</Application>
  <PresentationFormat>寬螢幕</PresentationFormat>
  <Paragraphs>335</Paragraphs>
  <Slides>19</Slides>
  <Notes>11</Notes>
  <HiddenSlides>4</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19</vt:i4>
      </vt:variant>
    </vt:vector>
  </HeadingPairs>
  <TitlesOfParts>
    <vt:vector size="27" baseType="lpstr">
      <vt:lpstr>微軟正黑體</vt:lpstr>
      <vt:lpstr>新細明體</vt:lpstr>
      <vt:lpstr>Arial</vt:lpstr>
      <vt:lpstr>Calibri</vt:lpstr>
      <vt:lpstr>Calibri Light</vt:lpstr>
      <vt:lpstr>Times New Roman</vt:lpstr>
      <vt:lpstr>Wingdings</vt:lpstr>
      <vt:lpstr>Office 佈景主題</vt:lpstr>
      <vt:lpstr>在路線規劃中，錯誤對系統信任、 自信和控制分配的影響 The effects of errors on system trust, self-confidence,  and the allocation of control in route planning</vt:lpstr>
      <vt:lpstr>簡介</vt:lpstr>
      <vt:lpstr>簡介</vt:lpstr>
      <vt:lpstr>簡介</vt:lpstr>
      <vt:lpstr>方法</vt:lpstr>
      <vt:lpstr>方法</vt:lpstr>
      <vt:lpstr>PowerPoint 簡報</vt:lpstr>
      <vt:lpstr>操作對控制分配的影響</vt:lpstr>
      <vt:lpstr>PowerPoint 簡報</vt:lpstr>
      <vt:lpstr>PowerPoint 簡報</vt:lpstr>
      <vt:lpstr>操縱對信任和自信等級的影響-顯示了系統信任度的平均等級</vt:lpstr>
      <vt:lpstr>操縱對信任和自信等級的影響</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Microsoft 帳戶</cp:lastModifiedBy>
  <cp:revision>221</cp:revision>
  <dcterms:created xsi:type="dcterms:W3CDTF">2020-10-05T14:04:08Z</dcterms:created>
  <dcterms:modified xsi:type="dcterms:W3CDTF">2021-03-05T05:58:25Z</dcterms:modified>
</cp:coreProperties>
</file>